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17" r:id="rId4"/>
    <p:sldId id="313" r:id="rId5"/>
    <p:sldId id="314" r:id="rId6"/>
    <p:sldId id="315" r:id="rId7"/>
    <p:sldId id="316" r:id="rId8"/>
    <p:sldId id="304" r:id="rId9"/>
    <p:sldId id="318" r:id="rId10"/>
    <p:sldId id="257" r:id="rId11"/>
    <p:sldId id="262" r:id="rId12"/>
    <p:sldId id="258" r:id="rId13"/>
    <p:sldId id="263" r:id="rId14"/>
    <p:sldId id="305" r:id="rId15"/>
    <p:sldId id="306" r:id="rId16"/>
    <p:sldId id="307" r:id="rId17"/>
    <p:sldId id="259" r:id="rId18"/>
    <p:sldId id="264" r:id="rId19"/>
    <p:sldId id="303" r:id="rId20"/>
    <p:sldId id="260" r:id="rId21"/>
    <p:sldId id="265" r:id="rId22"/>
    <p:sldId id="261"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9" r:id="rId60"/>
    <p:sldId id="308" r:id="rId61"/>
    <p:sldId id="310" r:id="rId62"/>
    <p:sldId id="311" r:id="rId63"/>
    <p:sldId id="312" r:id="rId64"/>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8A961-ABAC-4A78-BFC0-F4FCD2209948}"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223802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A961-ABAC-4A78-BFC0-F4FCD2209948}"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200502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A961-ABAC-4A78-BFC0-F4FCD2209948}"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336621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8A961-ABAC-4A78-BFC0-F4FCD2209948}"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93047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78A961-ABAC-4A78-BFC0-F4FCD2209948}"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415974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8A961-ABAC-4A78-BFC0-F4FCD2209948}"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164873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8A961-ABAC-4A78-BFC0-F4FCD2209948}"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31257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8A961-ABAC-4A78-BFC0-F4FCD2209948}"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402613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8A961-ABAC-4A78-BFC0-F4FCD2209948}"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294111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78A961-ABAC-4A78-BFC0-F4FCD2209948}"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293973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78A961-ABAC-4A78-BFC0-F4FCD2209948}"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F0DF6-8BAA-4230-BF08-AEA3C134A759}" type="slidenum">
              <a:rPr lang="en-US" smtClean="0"/>
              <a:t>‹#›</a:t>
            </a:fld>
            <a:endParaRPr lang="en-US"/>
          </a:p>
        </p:txBody>
      </p:sp>
    </p:spTree>
    <p:extLst>
      <p:ext uri="{BB962C8B-B14F-4D97-AF65-F5344CB8AC3E}">
        <p14:creationId xmlns:p14="http://schemas.microsoft.com/office/powerpoint/2010/main" val="191518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8A961-ABAC-4A78-BFC0-F4FCD2209948}" type="datetimeFigureOut">
              <a:rPr lang="en-US" smtClean="0"/>
              <a:t>3/3/2017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F0DF6-8BAA-4230-BF08-AEA3C134A759}" type="slidenum">
              <a:rPr lang="en-US" smtClean="0"/>
              <a:t>‹#›</a:t>
            </a:fld>
            <a:endParaRPr lang="en-US"/>
          </a:p>
        </p:txBody>
      </p:sp>
    </p:spTree>
    <p:extLst>
      <p:ext uri="{BB962C8B-B14F-4D97-AF65-F5344CB8AC3E}">
        <p14:creationId xmlns:p14="http://schemas.microsoft.com/office/powerpoint/2010/main" val="309501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5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5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4" Type="http://schemas.openxmlformats.org/officeDocument/2006/relationships/image" Target="../media/image143.png"/></Relationships>
</file>

<file path=ppt/slides/_rels/slide5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5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Trade Summary</a:t>
            </a:r>
            <a:endParaRPr lang="en-US" dirty="0"/>
          </a:p>
        </p:txBody>
      </p:sp>
      <p:sp>
        <p:nvSpPr>
          <p:cNvPr id="3" name="Subtitle 2"/>
          <p:cNvSpPr>
            <a:spLocks noGrp="1"/>
          </p:cNvSpPr>
          <p:nvPr>
            <p:ph type="subTitle" idx="1"/>
          </p:nvPr>
        </p:nvSpPr>
        <p:spPr/>
        <p:txBody>
          <a:bodyPr/>
          <a:lstStyle/>
          <a:p>
            <a:r>
              <a:rPr lang="en-US" dirty="0" smtClean="0"/>
              <a:t>March 2017</a:t>
            </a:r>
            <a:endParaRPr lang="en-US" dirty="0"/>
          </a:p>
        </p:txBody>
      </p:sp>
    </p:spTree>
    <p:extLst>
      <p:ext uri="{BB962C8B-B14F-4D97-AF65-F5344CB8AC3E}">
        <p14:creationId xmlns:p14="http://schemas.microsoft.com/office/powerpoint/2010/main" val="172351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1240" y="3582006"/>
            <a:ext cx="6080760" cy="3305367"/>
          </a:xfrm>
          <a:prstGeom prst="rect">
            <a:avLst/>
          </a:prstGeom>
        </p:spPr>
      </p:pic>
      <p:pic>
        <p:nvPicPr>
          <p:cNvPr id="5" name="Picture 4"/>
          <p:cNvPicPr>
            <a:picLocks noChangeAspect="1"/>
          </p:cNvPicPr>
          <p:nvPr/>
        </p:nvPicPr>
        <p:blipFill>
          <a:blip r:embed="rId3"/>
          <a:stretch>
            <a:fillRect/>
          </a:stretch>
        </p:blipFill>
        <p:spPr>
          <a:xfrm>
            <a:off x="0" y="3535872"/>
            <a:ext cx="6111240" cy="3322128"/>
          </a:xfrm>
          <a:prstGeom prst="rect">
            <a:avLst/>
          </a:prstGeom>
        </p:spPr>
      </p:pic>
      <p:pic>
        <p:nvPicPr>
          <p:cNvPr id="6" name="Picture 5"/>
          <p:cNvPicPr>
            <a:picLocks noChangeAspect="1"/>
          </p:cNvPicPr>
          <p:nvPr/>
        </p:nvPicPr>
        <p:blipFill>
          <a:blip r:embed="rId4"/>
          <a:stretch>
            <a:fillRect/>
          </a:stretch>
        </p:blipFill>
        <p:spPr>
          <a:xfrm>
            <a:off x="30480" y="21633"/>
            <a:ext cx="6080760" cy="3560373"/>
          </a:xfrm>
          <a:prstGeom prst="rect">
            <a:avLst/>
          </a:prstGeom>
        </p:spPr>
      </p:pic>
      <p:pic>
        <p:nvPicPr>
          <p:cNvPr id="8" name="Picture 7"/>
          <p:cNvPicPr>
            <a:picLocks noChangeAspect="1"/>
          </p:cNvPicPr>
          <p:nvPr/>
        </p:nvPicPr>
        <p:blipFill>
          <a:blip r:embed="rId5"/>
          <a:stretch>
            <a:fillRect/>
          </a:stretch>
        </p:blipFill>
        <p:spPr>
          <a:xfrm>
            <a:off x="6400800" y="4347"/>
            <a:ext cx="5791200" cy="1085897"/>
          </a:xfrm>
          <a:prstGeom prst="rect">
            <a:avLst/>
          </a:prstGeom>
        </p:spPr>
      </p:pic>
    </p:spTree>
    <p:extLst>
      <p:ext uri="{BB962C8B-B14F-4D97-AF65-F5344CB8AC3E}">
        <p14:creationId xmlns:p14="http://schemas.microsoft.com/office/powerpoint/2010/main" val="123787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75301"/>
            <a:ext cx="4219395" cy="5982699"/>
          </a:xfrm>
          <a:prstGeom prst="rect">
            <a:avLst/>
          </a:prstGeom>
        </p:spPr>
      </p:pic>
      <p:pic>
        <p:nvPicPr>
          <p:cNvPr id="3" name="Picture 2"/>
          <p:cNvPicPr>
            <a:picLocks noChangeAspect="1"/>
          </p:cNvPicPr>
          <p:nvPr/>
        </p:nvPicPr>
        <p:blipFill>
          <a:blip r:embed="rId3"/>
          <a:stretch>
            <a:fillRect/>
          </a:stretch>
        </p:blipFill>
        <p:spPr>
          <a:xfrm>
            <a:off x="7906438" y="875301"/>
            <a:ext cx="4285562" cy="5982699"/>
          </a:xfrm>
          <a:prstGeom prst="rect">
            <a:avLst/>
          </a:prstGeom>
        </p:spPr>
      </p:pic>
      <p:pic>
        <p:nvPicPr>
          <p:cNvPr id="5" name="Picture 4"/>
          <p:cNvPicPr>
            <a:picLocks noChangeAspect="1"/>
          </p:cNvPicPr>
          <p:nvPr/>
        </p:nvPicPr>
        <p:blipFill>
          <a:blip r:embed="rId4"/>
          <a:stretch>
            <a:fillRect/>
          </a:stretch>
        </p:blipFill>
        <p:spPr>
          <a:xfrm>
            <a:off x="4219395" y="438912"/>
            <a:ext cx="3687043" cy="1847040"/>
          </a:xfrm>
          <a:prstGeom prst="rect">
            <a:avLst/>
          </a:prstGeom>
        </p:spPr>
      </p:pic>
      <p:pic>
        <p:nvPicPr>
          <p:cNvPr id="6" name="Picture 5"/>
          <p:cNvPicPr>
            <a:picLocks noChangeAspect="1"/>
          </p:cNvPicPr>
          <p:nvPr/>
        </p:nvPicPr>
        <p:blipFill>
          <a:blip r:embed="rId5"/>
          <a:stretch>
            <a:fillRect/>
          </a:stretch>
        </p:blipFill>
        <p:spPr>
          <a:xfrm>
            <a:off x="0" y="438912"/>
            <a:ext cx="3923664" cy="436389"/>
          </a:xfrm>
          <a:prstGeom prst="rect">
            <a:avLst/>
          </a:prstGeom>
        </p:spPr>
      </p:pic>
      <p:pic>
        <p:nvPicPr>
          <p:cNvPr id="7" name="Picture 6"/>
          <p:cNvPicPr>
            <a:picLocks noChangeAspect="1"/>
          </p:cNvPicPr>
          <p:nvPr/>
        </p:nvPicPr>
        <p:blipFill>
          <a:blip r:embed="rId6"/>
          <a:stretch>
            <a:fillRect/>
          </a:stretch>
        </p:blipFill>
        <p:spPr>
          <a:xfrm>
            <a:off x="8202169" y="438912"/>
            <a:ext cx="3989832" cy="436389"/>
          </a:xfrm>
          <a:prstGeom prst="rect">
            <a:avLst/>
          </a:prstGeom>
        </p:spPr>
      </p:pic>
      <p:sp>
        <p:nvSpPr>
          <p:cNvPr id="8" name="TextBox 7"/>
          <p:cNvSpPr txBox="1"/>
          <p:nvPr/>
        </p:nvSpPr>
        <p:spPr>
          <a:xfrm>
            <a:off x="4923483" y="69580"/>
            <a:ext cx="2717779" cy="369332"/>
          </a:xfrm>
          <a:prstGeom prst="rect">
            <a:avLst/>
          </a:prstGeom>
          <a:noFill/>
        </p:spPr>
        <p:txBody>
          <a:bodyPr wrap="square" rtlCol="0">
            <a:spAutoFit/>
          </a:bodyPr>
          <a:lstStyle/>
          <a:p>
            <a:r>
              <a:rPr lang="en-US" dirty="0" smtClean="0"/>
              <a:t>U.S.- Canada Ag Trade</a:t>
            </a:r>
            <a:endParaRPr lang="en-US" dirty="0"/>
          </a:p>
        </p:txBody>
      </p:sp>
    </p:spTree>
    <p:extLst>
      <p:ext uri="{BB962C8B-B14F-4D97-AF65-F5344CB8AC3E}">
        <p14:creationId xmlns:p14="http://schemas.microsoft.com/office/powerpoint/2010/main" val="177913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6687" y="3535986"/>
            <a:ext cx="5925313" cy="3322014"/>
          </a:xfrm>
          <a:prstGeom prst="rect">
            <a:avLst/>
          </a:prstGeom>
        </p:spPr>
      </p:pic>
      <p:pic>
        <p:nvPicPr>
          <p:cNvPr id="3" name="Picture 2"/>
          <p:cNvPicPr>
            <a:picLocks noChangeAspect="1"/>
          </p:cNvPicPr>
          <p:nvPr/>
        </p:nvPicPr>
        <p:blipFill>
          <a:blip r:embed="rId3"/>
          <a:stretch>
            <a:fillRect/>
          </a:stretch>
        </p:blipFill>
        <p:spPr>
          <a:xfrm>
            <a:off x="0" y="3535986"/>
            <a:ext cx="6266688" cy="3322015"/>
          </a:xfrm>
          <a:prstGeom prst="rect">
            <a:avLst/>
          </a:prstGeom>
        </p:spPr>
      </p:pic>
      <p:pic>
        <p:nvPicPr>
          <p:cNvPr id="4" name="Picture 3"/>
          <p:cNvPicPr>
            <a:picLocks noChangeAspect="1"/>
          </p:cNvPicPr>
          <p:nvPr/>
        </p:nvPicPr>
        <p:blipFill>
          <a:blip r:embed="rId4"/>
          <a:stretch>
            <a:fillRect/>
          </a:stretch>
        </p:blipFill>
        <p:spPr>
          <a:xfrm>
            <a:off x="0" y="0"/>
            <a:ext cx="6181880" cy="3535986"/>
          </a:xfrm>
          <a:prstGeom prst="rect">
            <a:avLst/>
          </a:prstGeom>
        </p:spPr>
      </p:pic>
    </p:spTree>
    <p:extLst>
      <p:ext uri="{BB962C8B-B14F-4D97-AF65-F5344CB8AC3E}">
        <p14:creationId xmlns:p14="http://schemas.microsoft.com/office/powerpoint/2010/main" val="304444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8417" y="640258"/>
            <a:ext cx="4083172" cy="2121052"/>
          </a:xfrm>
          <a:prstGeom prst="rect">
            <a:avLst/>
          </a:prstGeom>
        </p:spPr>
      </p:pic>
      <p:sp>
        <p:nvSpPr>
          <p:cNvPr id="3" name="Title 2"/>
          <p:cNvSpPr>
            <a:spLocks noGrp="1"/>
          </p:cNvSpPr>
          <p:nvPr>
            <p:ph type="title"/>
          </p:nvPr>
        </p:nvSpPr>
        <p:spPr>
          <a:xfrm>
            <a:off x="4431792" y="64008"/>
            <a:ext cx="3236976" cy="576250"/>
          </a:xfrm>
        </p:spPr>
        <p:txBody>
          <a:bodyPr>
            <a:normAutofit/>
          </a:bodyPr>
          <a:lstStyle/>
          <a:p>
            <a:r>
              <a:rPr lang="en-US" sz="2800" dirty="0" smtClean="0"/>
              <a:t>U.S. Mexico Ag Trade</a:t>
            </a:r>
            <a:endParaRPr lang="en-US" sz="2800" dirty="0"/>
          </a:p>
        </p:txBody>
      </p:sp>
      <p:pic>
        <p:nvPicPr>
          <p:cNvPr id="4" name="Picture 3"/>
          <p:cNvPicPr>
            <a:picLocks noChangeAspect="1"/>
          </p:cNvPicPr>
          <p:nvPr/>
        </p:nvPicPr>
        <p:blipFill>
          <a:blip r:embed="rId3"/>
          <a:stretch>
            <a:fillRect/>
          </a:stretch>
        </p:blipFill>
        <p:spPr>
          <a:xfrm>
            <a:off x="0" y="554785"/>
            <a:ext cx="3057300" cy="436389"/>
          </a:xfrm>
          <a:prstGeom prst="rect">
            <a:avLst/>
          </a:prstGeom>
        </p:spPr>
      </p:pic>
      <p:pic>
        <p:nvPicPr>
          <p:cNvPr id="5" name="Picture 4"/>
          <p:cNvPicPr>
            <a:picLocks noChangeAspect="1"/>
          </p:cNvPicPr>
          <p:nvPr/>
        </p:nvPicPr>
        <p:blipFill>
          <a:blip r:embed="rId4"/>
          <a:stretch>
            <a:fillRect/>
          </a:stretch>
        </p:blipFill>
        <p:spPr>
          <a:xfrm>
            <a:off x="10048843" y="640258"/>
            <a:ext cx="2143157" cy="436389"/>
          </a:xfrm>
          <a:prstGeom prst="rect">
            <a:avLst/>
          </a:prstGeom>
        </p:spPr>
      </p:pic>
      <p:pic>
        <p:nvPicPr>
          <p:cNvPr id="6" name="Picture 5"/>
          <p:cNvPicPr>
            <a:picLocks noChangeAspect="1"/>
          </p:cNvPicPr>
          <p:nvPr/>
        </p:nvPicPr>
        <p:blipFill>
          <a:blip r:embed="rId5"/>
          <a:stretch>
            <a:fillRect/>
          </a:stretch>
        </p:blipFill>
        <p:spPr>
          <a:xfrm>
            <a:off x="-1" y="991174"/>
            <a:ext cx="4068417" cy="5866826"/>
          </a:xfrm>
          <a:prstGeom prst="rect">
            <a:avLst/>
          </a:prstGeom>
        </p:spPr>
      </p:pic>
      <p:pic>
        <p:nvPicPr>
          <p:cNvPr id="7" name="Picture 6"/>
          <p:cNvPicPr>
            <a:picLocks noChangeAspect="1"/>
          </p:cNvPicPr>
          <p:nvPr/>
        </p:nvPicPr>
        <p:blipFill>
          <a:blip r:embed="rId6"/>
          <a:stretch>
            <a:fillRect/>
          </a:stretch>
        </p:blipFill>
        <p:spPr>
          <a:xfrm>
            <a:off x="8151589" y="1065262"/>
            <a:ext cx="4040411" cy="5792738"/>
          </a:xfrm>
          <a:prstGeom prst="rect">
            <a:avLst/>
          </a:prstGeom>
        </p:spPr>
      </p:pic>
    </p:spTree>
    <p:extLst>
      <p:ext uri="{BB962C8B-B14F-4D97-AF65-F5344CB8AC3E}">
        <p14:creationId xmlns:p14="http://schemas.microsoft.com/office/powerpoint/2010/main" val="287260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73790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24282" cy="3832860"/>
          </a:xfrm>
          <a:prstGeom prst="rect">
            <a:avLst/>
          </a:prstGeom>
          <a:noFill/>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024282" y="0"/>
            <a:ext cx="6167718" cy="3832860"/>
          </a:xfrm>
          <a:prstGeom prst="rect">
            <a:avLst/>
          </a:prstGeom>
          <a:noFill/>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0" y="3832860"/>
            <a:ext cx="6024282" cy="3025140"/>
          </a:xfrm>
          <a:prstGeom prst="rect">
            <a:avLst/>
          </a:prstGeom>
          <a:noFill/>
        </p:spPr>
      </p:pic>
    </p:spTree>
    <p:extLst>
      <p:ext uri="{BB962C8B-B14F-4D97-AF65-F5344CB8AC3E}">
        <p14:creationId xmlns:p14="http://schemas.microsoft.com/office/powerpoint/2010/main" val="221243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85769" y="1475535"/>
            <a:ext cx="8971878" cy="5382465"/>
          </a:xfrm>
          <a:prstGeom prst="rect">
            <a:avLst/>
          </a:prstGeom>
          <a:noFill/>
          <a:ln>
            <a:noFill/>
          </a:ln>
        </p:spPr>
      </p:pic>
      <p:sp>
        <p:nvSpPr>
          <p:cNvPr id="4" name="Title 3"/>
          <p:cNvSpPr>
            <a:spLocks noGrp="1"/>
          </p:cNvSpPr>
          <p:nvPr>
            <p:ph type="title"/>
          </p:nvPr>
        </p:nvSpPr>
        <p:spPr/>
        <p:txBody>
          <a:bodyPr>
            <a:normAutofit/>
          </a:bodyPr>
          <a:lstStyle/>
          <a:p>
            <a:pPr algn="ctr"/>
            <a:r>
              <a:rPr lang="en-US" sz="2800" i="1" dirty="0"/>
              <a:t>2016 U.S. Agricultural Exports to the World and Mexico: Selected Commodities, Mexico’s Rank, and Share of U.S. Total</a:t>
            </a:r>
            <a:br>
              <a:rPr lang="en-US" sz="2800" i="1" dirty="0"/>
            </a:br>
            <a:endParaRPr lang="en-US" sz="2800" dirty="0"/>
          </a:p>
        </p:txBody>
      </p:sp>
    </p:spTree>
    <p:extLst>
      <p:ext uri="{BB962C8B-B14F-4D97-AF65-F5344CB8AC3E}">
        <p14:creationId xmlns:p14="http://schemas.microsoft.com/office/powerpoint/2010/main" val="105662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02095" y="3834122"/>
            <a:ext cx="6089904" cy="3023878"/>
          </a:xfrm>
          <a:prstGeom prst="rect">
            <a:avLst/>
          </a:prstGeom>
        </p:spPr>
      </p:pic>
      <p:pic>
        <p:nvPicPr>
          <p:cNvPr id="3" name="Picture 2"/>
          <p:cNvPicPr>
            <a:picLocks noChangeAspect="1"/>
          </p:cNvPicPr>
          <p:nvPr/>
        </p:nvPicPr>
        <p:blipFill>
          <a:blip r:embed="rId3"/>
          <a:stretch>
            <a:fillRect/>
          </a:stretch>
        </p:blipFill>
        <p:spPr>
          <a:xfrm>
            <a:off x="0" y="3834123"/>
            <a:ext cx="6102095" cy="3023877"/>
          </a:xfrm>
          <a:prstGeom prst="rect">
            <a:avLst/>
          </a:prstGeom>
        </p:spPr>
      </p:pic>
      <p:pic>
        <p:nvPicPr>
          <p:cNvPr id="4" name="Picture 3"/>
          <p:cNvPicPr>
            <a:picLocks noChangeAspect="1"/>
          </p:cNvPicPr>
          <p:nvPr/>
        </p:nvPicPr>
        <p:blipFill>
          <a:blip r:embed="rId4"/>
          <a:stretch>
            <a:fillRect/>
          </a:stretch>
        </p:blipFill>
        <p:spPr>
          <a:xfrm>
            <a:off x="0" y="11598"/>
            <a:ext cx="6102095" cy="3822523"/>
          </a:xfrm>
          <a:prstGeom prst="rect">
            <a:avLst/>
          </a:prstGeom>
        </p:spPr>
      </p:pic>
    </p:spTree>
    <p:extLst>
      <p:ext uri="{BB962C8B-B14F-4D97-AF65-F5344CB8AC3E}">
        <p14:creationId xmlns:p14="http://schemas.microsoft.com/office/powerpoint/2010/main" val="141219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036" y="0"/>
            <a:ext cx="3410712" cy="412115"/>
          </a:xfrm>
        </p:spPr>
        <p:txBody>
          <a:bodyPr>
            <a:noAutofit/>
          </a:bodyPr>
          <a:lstStyle/>
          <a:p>
            <a:r>
              <a:rPr lang="en-US" sz="2800" dirty="0" smtClean="0"/>
              <a:t>U.S. – China Ag Trade</a:t>
            </a:r>
            <a:endParaRPr lang="en-US" sz="2800" dirty="0"/>
          </a:p>
        </p:txBody>
      </p:sp>
      <p:pic>
        <p:nvPicPr>
          <p:cNvPr id="3" name="Picture 2"/>
          <p:cNvPicPr>
            <a:picLocks noChangeAspect="1"/>
          </p:cNvPicPr>
          <p:nvPr/>
        </p:nvPicPr>
        <p:blipFill>
          <a:blip r:embed="rId2"/>
          <a:stretch>
            <a:fillRect/>
          </a:stretch>
        </p:blipFill>
        <p:spPr>
          <a:xfrm>
            <a:off x="-1" y="912689"/>
            <a:ext cx="3751649" cy="5945311"/>
          </a:xfrm>
          <a:prstGeom prst="rect">
            <a:avLst/>
          </a:prstGeom>
        </p:spPr>
      </p:pic>
      <p:pic>
        <p:nvPicPr>
          <p:cNvPr id="4" name="Picture 3"/>
          <p:cNvPicPr>
            <a:picLocks noChangeAspect="1"/>
          </p:cNvPicPr>
          <p:nvPr/>
        </p:nvPicPr>
        <p:blipFill>
          <a:blip r:embed="rId3"/>
          <a:stretch>
            <a:fillRect/>
          </a:stretch>
        </p:blipFill>
        <p:spPr>
          <a:xfrm>
            <a:off x="7855135" y="912689"/>
            <a:ext cx="4336865" cy="5945311"/>
          </a:xfrm>
          <a:prstGeom prst="rect">
            <a:avLst/>
          </a:prstGeom>
        </p:spPr>
      </p:pic>
      <p:pic>
        <p:nvPicPr>
          <p:cNvPr id="5" name="Picture 4"/>
          <p:cNvPicPr>
            <a:picLocks noChangeAspect="1"/>
          </p:cNvPicPr>
          <p:nvPr/>
        </p:nvPicPr>
        <p:blipFill>
          <a:blip r:embed="rId4"/>
          <a:stretch>
            <a:fillRect/>
          </a:stretch>
        </p:blipFill>
        <p:spPr>
          <a:xfrm>
            <a:off x="3751649" y="412115"/>
            <a:ext cx="4103486" cy="1847040"/>
          </a:xfrm>
          <a:prstGeom prst="rect">
            <a:avLst/>
          </a:prstGeom>
        </p:spPr>
      </p:pic>
      <p:pic>
        <p:nvPicPr>
          <p:cNvPr id="6" name="Picture 5"/>
          <p:cNvPicPr>
            <a:picLocks noChangeAspect="1"/>
          </p:cNvPicPr>
          <p:nvPr/>
        </p:nvPicPr>
        <p:blipFill>
          <a:blip r:embed="rId5"/>
          <a:stretch>
            <a:fillRect/>
          </a:stretch>
        </p:blipFill>
        <p:spPr>
          <a:xfrm>
            <a:off x="0" y="476300"/>
            <a:ext cx="2417400" cy="436389"/>
          </a:xfrm>
          <a:prstGeom prst="rect">
            <a:avLst/>
          </a:prstGeom>
        </p:spPr>
      </p:pic>
      <p:pic>
        <p:nvPicPr>
          <p:cNvPr id="7" name="Picture 6"/>
          <p:cNvPicPr>
            <a:picLocks noChangeAspect="1"/>
          </p:cNvPicPr>
          <p:nvPr/>
        </p:nvPicPr>
        <p:blipFill>
          <a:blip r:embed="rId6"/>
          <a:stretch>
            <a:fillRect/>
          </a:stretch>
        </p:blipFill>
        <p:spPr>
          <a:xfrm>
            <a:off x="9469885" y="476300"/>
            <a:ext cx="2722115" cy="436389"/>
          </a:xfrm>
          <a:prstGeom prst="rect">
            <a:avLst/>
          </a:prstGeom>
        </p:spPr>
      </p:pic>
    </p:spTree>
    <p:extLst>
      <p:ext uri="{BB962C8B-B14F-4D97-AF65-F5344CB8AC3E}">
        <p14:creationId xmlns:p14="http://schemas.microsoft.com/office/powerpoint/2010/main" val="227117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56815"/>
            <a:ext cx="4087906" cy="2457093"/>
          </a:xfrm>
          <a:prstGeom prst="rect">
            <a:avLst/>
          </a:prstGeom>
        </p:spPr>
      </p:pic>
      <p:pic>
        <p:nvPicPr>
          <p:cNvPr id="5" name="Picture 4"/>
          <p:cNvPicPr>
            <a:picLocks noChangeAspect="1"/>
          </p:cNvPicPr>
          <p:nvPr/>
        </p:nvPicPr>
        <p:blipFill>
          <a:blip r:embed="rId3"/>
          <a:stretch>
            <a:fillRect/>
          </a:stretch>
        </p:blipFill>
        <p:spPr>
          <a:xfrm>
            <a:off x="1" y="4370724"/>
            <a:ext cx="4087906" cy="2487276"/>
          </a:xfrm>
          <a:prstGeom prst="rect">
            <a:avLst/>
          </a:prstGeom>
        </p:spPr>
      </p:pic>
      <p:pic>
        <p:nvPicPr>
          <p:cNvPr id="6" name="Picture 5"/>
          <p:cNvPicPr>
            <a:picLocks noChangeAspect="1"/>
          </p:cNvPicPr>
          <p:nvPr/>
        </p:nvPicPr>
        <p:blipFill>
          <a:blip r:embed="rId4"/>
          <a:stretch>
            <a:fillRect/>
          </a:stretch>
        </p:blipFill>
        <p:spPr>
          <a:xfrm>
            <a:off x="4087905" y="956814"/>
            <a:ext cx="4087908" cy="2457094"/>
          </a:xfrm>
          <a:prstGeom prst="rect">
            <a:avLst/>
          </a:prstGeom>
        </p:spPr>
      </p:pic>
      <p:pic>
        <p:nvPicPr>
          <p:cNvPr id="8" name="Picture 7"/>
          <p:cNvPicPr>
            <a:picLocks noChangeAspect="1"/>
          </p:cNvPicPr>
          <p:nvPr/>
        </p:nvPicPr>
        <p:blipFill>
          <a:blip r:embed="rId5"/>
          <a:stretch>
            <a:fillRect/>
          </a:stretch>
        </p:blipFill>
        <p:spPr>
          <a:xfrm>
            <a:off x="4087907" y="4370725"/>
            <a:ext cx="3965970" cy="2487276"/>
          </a:xfrm>
          <a:prstGeom prst="rect">
            <a:avLst/>
          </a:prstGeom>
        </p:spPr>
      </p:pic>
      <p:pic>
        <p:nvPicPr>
          <p:cNvPr id="9" name="Picture 8"/>
          <p:cNvPicPr>
            <a:picLocks noChangeAspect="1"/>
          </p:cNvPicPr>
          <p:nvPr/>
        </p:nvPicPr>
        <p:blipFill>
          <a:blip r:embed="rId6"/>
          <a:stretch>
            <a:fillRect/>
          </a:stretch>
        </p:blipFill>
        <p:spPr>
          <a:xfrm>
            <a:off x="8175811" y="956814"/>
            <a:ext cx="3956415" cy="2457094"/>
          </a:xfrm>
          <a:prstGeom prst="rect">
            <a:avLst/>
          </a:prstGeom>
        </p:spPr>
      </p:pic>
      <p:pic>
        <p:nvPicPr>
          <p:cNvPr id="10" name="Picture 9"/>
          <p:cNvPicPr>
            <a:picLocks noChangeAspect="1"/>
          </p:cNvPicPr>
          <p:nvPr/>
        </p:nvPicPr>
        <p:blipFill>
          <a:blip r:embed="rId7"/>
          <a:stretch>
            <a:fillRect/>
          </a:stretch>
        </p:blipFill>
        <p:spPr>
          <a:xfrm>
            <a:off x="8053877" y="4370724"/>
            <a:ext cx="4138123" cy="2487276"/>
          </a:xfrm>
          <a:prstGeom prst="rect">
            <a:avLst/>
          </a:prstGeom>
        </p:spPr>
      </p:pic>
      <p:sp>
        <p:nvSpPr>
          <p:cNvPr id="11" name="Title 10"/>
          <p:cNvSpPr>
            <a:spLocks noGrp="1"/>
          </p:cNvSpPr>
          <p:nvPr>
            <p:ph type="title"/>
          </p:nvPr>
        </p:nvSpPr>
        <p:spPr>
          <a:xfrm>
            <a:off x="2248348" y="182561"/>
            <a:ext cx="8122025" cy="591687"/>
          </a:xfrm>
        </p:spPr>
        <p:txBody>
          <a:bodyPr>
            <a:normAutofit/>
          </a:bodyPr>
          <a:lstStyle/>
          <a:p>
            <a:r>
              <a:rPr lang="en-US" sz="3200" dirty="0" smtClean="0"/>
              <a:t>US Exports to - China/</a:t>
            </a:r>
            <a:r>
              <a:rPr lang="en-US" sz="3200" dirty="0" err="1" smtClean="0"/>
              <a:t>HongKong</a:t>
            </a:r>
            <a:r>
              <a:rPr lang="en-US" sz="3200" dirty="0" smtClean="0"/>
              <a:t>/Taiwan Trade</a:t>
            </a:r>
            <a:endParaRPr lang="en-US" sz="3200" dirty="0"/>
          </a:p>
        </p:txBody>
      </p:sp>
    </p:spTree>
    <p:extLst>
      <p:ext uri="{BB962C8B-B14F-4D97-AF65-F5344CB8AC3E}">
        <p14:creationId xmlns:p14="http://schemas.microsoft.com/office/powerpoint/2010/main" val="24181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6184"/>
            <a:ext cx="10515600" cy="742913"/>
          </a:xfrm>
        </p:spPr>
        <p:txBody>
          <a:bodyPr>
            <a:normAutofit/>
          </a:bodyPr>
          <a:lstStyle/>
          <a:p>
            <a:r>
              <a:rPr lang="en-US" dirty="0" smtClean="0"/>
              <a:t>What Does Trade Mean to Iowa?</a:t>
            </a:r>
            <a:endParaRPr lang="en-US" dirty="0"/>
          </a:p>
        </p:txBody>
      </p:sp>
      <p:sp>
        <p:nvSpPr>
          <p:cNvPr id="2" name="Content Placeholder 1"/>
          <p:cNvSpPr>
            <a:spLocks noGrp="1"/>
          </p:cNvSpPr>
          <p:nvPr>
            <p:ph idx="1"/>
          </p:nvPr>
        </p:nvSpPr>
        <p:spPr>
          <a:xfrm>
            <a:off x="838200" y="1000461"/>
            <a:ext cx="10515600" cy="5176502"/>
          </a:xfrm>
        </p:spPr>
        <p:txBody>
          <a:bodyPr>
            <a:normAutofit fontScale="92500" lnSpcReduction="10000"/>
          </a:bodyPr>
          <a:lstStyle/>
          <a:p>
            <a:pPr lvl="0"/>
            <a:r>
              <a:rPr lang="en-US" dirty="0" smtClean="0"/>
              <a:t>Iowa </a:t>
            </a:r>
            <a:r>
              <a:rPr lang="en-US" dirty="0"/>
              <a:t>ranks #4 on per capita Ag exports</a:t>
            </a:r>
          </a:p>
          <a:p>
            <a:pPr lvl="0"/>
            <a:r>
              <a:rPr lang="en-US" dirty="0" smtClean="0"/>
              <a:t>Iowa </a:t>
            </a:r>
            <a:r>
              <a:rPr lang="en-US" dirty="0"/>
              <a:t>Ranks #5 on percent of Exports that come from Ag and Ag Products.   </a:t>
            </a:r>
          </a:p>
          <a:p>
            <a:pPr lvl="0"/>
            <a:r>
              <a:rPr lang="en-US" dirty="0"/>
              <a:t>Iowa currently exports $ 5.4 Billion of agricultural commodities*; </a:t>
            </a:r>
            <a:endParaRPr lang="en-US" dirty="0" smtClean="0"/>
          </a:p>
          <a:p>
            <a:pPr lvl="0"/>
            <a:r>
              <a:rPr lang="en-US" dirty="0" smtClean="0"/>
              <a:t>9.4</a:t>
            </a:r>
            <a:r>
              <a:rPr lang="en-US" dirty="0"/>
              <a:t>% of Iowa’s direct employment and 13.0% of Iowa’s direct value-added are connected to these exports. </a:t>
            </a:r>
            <a:endParaRPr lang="en-US" dirty="0" smtClean="0"/>
          </a:p>
          <a:p>
            <a:pPr lvl="0"/>
            <a:r>
              <a:rPr lang="en-US" dirty="0" smtClean="0"/>
              <a:t>41</a:t>
            </a:r>
            <a:r>
              <a:rPr lang="en-US" dirty="0"/>
              <a:t>% of exports leaving from Iowa are commodities and ag-based </a:t>
            </a:r>
            <a:r>
              <a:rPr lang="en-US" dirty="0" smtClean="0"/>
              <a:t>products </a:t>
            </a:r>
          </a:p>
          <a:p>
            <a:pPr lvl="0"/>
            <a:r>
              <a:rPr lang="en-US" dirty="0" smtClean="0"/>
              <a:t>Per </a:t>
            </a:r>
            <a:r>
              <a:rPr lang="en-US" dirty="0"/>
              <a:t>capita exports out of Iowa are ranked 4</a:t>
            </a:r>
            <a:r>
              <a:rPr lang="en-US" baseline="30000" dirty="0"/>
              <a:t>th</a:t>
            </a:r>
            <a:r>
              <a:rPr lang="en-US" dirty="0"/>
              <a:t> in the nation with $1,734 exported per person. </a:t>
            </a:r>
            <a:endParaRPr lang="en-US" dirty="0" smtClean="0"/>
          </a:p>
          <a:p>
            <a:pPr lvl="0"/>
            <a:r>
              <a:rPr lang="en-US" dirty="0" smtClean="0"/>
              <a:t>If both direct and indirect effects are considered, Iowa ag exports are responsible for 21.0</a:t>
            </a:r>
            <a:r>
              <a:rPr lang="en-US" dirty="0"/>
              <a:t>% for employment and 24.4% for value-added.</a:t>
            </a:r>
          </a:p>
          <a:p>
            <a:pPr marL="0" indent="0">
              <a:buNone/>
            </a:pPr>
            <a:endParaRPr lang="en-US" dirty="0"/>
          </a:p>
          <a:p>
            <a:pPr marL="0" indent="0">
              <a:buNone/>
            </a:pPr>
            <a:r>
              <a:rPr lang="en-US" dirty="0"/>
              <a:t>*Based on a selection of ag products from the U.S. Census Bureau, </a:t>
            </a:r>
            <a:endParaRPr lang="en-US" dirty="0"/>
          </a:p>
        </p:txBody>
      </p:sp>
    </p:spTree>
    <p:extLst>
      <p:ext uri="{BB962C8B-B14F-4D97-AF65-F5344CB8AC3E}">
        <p14:creationId xmlns:p14="http://schemas.microsoft.com/office/powerpoint/2010/main" val="236481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39256" y="3462234"/>
            <a:ext cx="5952744" cy="3395766"/>
          </a:xfrm>
          <a:prstGeom prst="rect">
            <a:avLst/>
          </a:prstGeom>
        </p:spPr>
      </p:pic>
      <p:pic>
        <p:nvPicPr>
          <p:cNvPr id="4" name="Picture 3"/>
          <p:cNvPicPr>
            <a:picLocks noChangeAspect="1"/>
          </p:cNvPicPr>
          <p:nvPr/>
        </p:nvPicPr>
        <p:blipFill>
          <a:blip r:embed="rId3"/>
          <a:stretch>
            <a:fillRect/>
          </a:stretch>
        </p:blipFill>
        <p:spPr>
          <a:xfrm>
            <a:off x="0" y="3462234"/>
            <a:ext cx="6239256" cy="3395766"/>
          </a:xfrm>
          <a:prstGeom prst="rect">
            <a:avLst/>
          </a:prstGeom>
        </p:spPr>
      </p:pic>
      <p:pic>
        <p:nvPicPr>
          <p:cNvPr id="5" name="Picture 4"/>
          <p:cNvPicPr>
            <a:picLocks noChangeAspect="1"/>
          </p:cNvPicPr>
          <p:nvPr/>
        </p:nvPicPr>
        <p:blipFill>
          <a:blip r:embed="rId4"/>
          <a:stretch>
            <a:fillRect/>
          </a:stretch>
        </p:blipFill>
        <p:spPr>
          <a:xfrm>
            <a:off x="0" y="0"/>
            <a:ext cx="6239256" cy="3462234"/>
          </a:xfrm>
          <a:prstGeom prst="rect">
            <a:avLst/>
          </a:prstGeom>
        </p:spPr>
      </p:pic>
    </p:spTree>
    <p:extLst>
      <p:ext uri="{BB962C8B-B14F-4D97-AF65-F5344CB8AC3E}">
        <p14:creationId xmlns:p14="http://schemas.microsoft.com/office/powerpoint/2010/main" val="400058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912" y="0"/>
            <a:ext cx="4690872" cy="512064"/>
          </a:xfrm>
        </p:spPr>
        <p:txBody>
          <a:bodyPr>
            <a:noAutofit/>
          </a:bodyPr>
          <a:lstStyle/>
          <a:p>
            <a:r>
              <a:rPr lang="en-US" sz="2800" dirty="0" smtClean="0"/>
              <a:t>U.S. –Japan Ag Trade</a:t>
            </a:r>
            <a:endParaRPr lang="en-US" sz="2800" dirty="0"/>
          </a:p>
        </p:txBody>
      </p:sp>
      <p:pic>
        <p:nvPicPr>
          <p:cNvPr id="3" name="Picture 2"/>
          <p:cNvPicPr>
            <a:picLocks noChangeAspect="1"/>
          </p:cNvPicPr>
          <p:nvPr/>
        </p:nvPicPr>
        <p:blipFill>
          <a:blip r:embed="rId2"/>
          <a:stretch>
            <a:fillRect/>
          </a:stretch>
        </p:blipFill>
        <p:spPr>
          <a:xfrm>
            <a:off x="3580403" y="512064"/>
            <a:ext cx="4740638" cy="1847040"/>
          </a:xfrm>
          <a:prstGeom prst="rect">
            <a:avLst/>
          </a:prstGeom>
        </p:spPr>
      </p:pic>
      <p:pic>
        <p:nvPicPr>
          <p:cNvPr id="5" name="Picture 4"/>
          <p:cNvPicPr>
            <a:picLocks noChangeAspect="1"/>
          </p:cNvPicPr>
          <p:nvPr/>
        </p:nvPicPr>
        <p:blipFill>
          <a:blip r:embed="rId3"/>
          <a:stretch>
            <a:fillRect/>
          </a:stretch>
        </p:blipFill>
        <p:spPr>
          <a:xfrm>
            <a:off x="8321041" y="972095"/>
            <a:ext cx="3870959" cy="5885906"/>
          </a:xfrm>
          <a:prstGeom prst="rect">
            <a:avLst/>
          </a:prstGeom>
        </p:spPr>
      </p:pic>
      <p:pic>
        <p:nvPicPr>
          <p:cNvPr id="6" name="Picture 5"/>
          <p:cNvPicPr>
            <a:picLocks noChangeAspect="1"/>
          </p:cNvPicPr>
          <p:nvPr/>
        </p:nvPicPr>
        <p:blipFill>
          <a:blip r:embed="rId4"/>
          <a:stretch>
            <a:fillRect/>
          </a:stretch>
        </p:blipFill>
        <p:spPr>
          <a:xfrm>
            <a:off x="1" y="972095"/>
            <a:ext cx="3580402" cy="5878726"/>
          </a:xfrm>
          <a:prstGeom prst="rect">
            <a:avLst/>
          </a:prstGeom>
        </p:spPr>
      </p:pic>
      <p:pic>
        <p:nvPicPr>
          <p:cNvPr id="8" name="Picture 7"/>
          <p:cNvPicPr>
            <a:picLocks noChangeAspect="1"/>
          </p:cNvPicPr>
          <p:nvPr/>
        </p:nvPicPr>
        <p:blipFill>
          <a:blip r:embed="rId5"/>
          <a:stretch>
            <a:fillRect/>
          </a:stretch>
        </p:blipFill>
        <p:spPr>
          <a:xfrm>
            <a:off x="-1" y="512064"/>
            <a:ext cx="3580404" cy="460032"/>
          </a:xfrm>
          <a:prstGeom prst="rect">
            <a:avLst/>
          </a:prstGeom>
        </p:spPr>
      </p:pic>
      <p:pic>
        <p:nvPicPr>
          <p:cNvPr id="9" name="Picture 8"/>
          <p:cNvPicPr>
            <a:picLocks noChangeAspect="1"/>
          </p:cNvPicPr>
          <p:nvPr/>
        </p:nvPicPr>
        <p:blipFill>
          <a:blip r:embed="rId6"/>
          <a:stretch>
            <a:fillRect/>
          </a:stretch>
        </p:blipFill>
        <p:spPr>
          <a:xfrm>
            <a:off x="8321041" y="535706"/>
            <a:ext cx="3870959" cy="436389"/>
          </a:xfrm>
          <a:prstGeom prst="rect">
            <a:avLst/>
          </a:prstGeom>
        </p:spPr>
      </p:pic>
    </p:spTree>
    <p:extLst>
      <p:ext uri="{BB962C8B-B14F-4D97-AF65-F5344CB8AC3E}">
        <p14:creationId xmlns:p14="http://schemas.microsoft.com/office/powerpoint/2010/main" val="242738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384" y="11961"/>
            <a:ext cx="8347818" cy="6846039"/>
          </a:xfrm>
          <a:prstGeom prst="rect">
            <a:avLst/>
          </a:prstGeom>
        </p:spPr>
      </p:pic>
    </p:spTree>
    <p:extLst>
      <p:ext uri="{BB962C8B-B14F-4D97-AF65-F5344CB8AC3E}">
        <p14:creationId xmlns:p14="http://schemas.microsoft.com/office/powerpoint/2010/main" val="348126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904422" cy="6858000"/>
          </a:xfrm>
          <a:prstGeom prst="rect">
            <a:avLst/>
          </a:prstGeom>
        </p:spPr>
      </p:pic>
      <p:pic>
        <p:nvPicPr>
          <p:cNvPr id="5" name="Picture 4"/>
          <p:cNvPicPr>
            <a:picLocks noChangeAspect="1"/>
          </p:cNvPicPr>
          <p:nvPr/>
        </p:nvPicPr>
        <p:blipFill>
          <a:blip r:embed="rId3"/>
          <a:stretch>
            <a:fillRect/>
          </a:stretch>
        </p:blipFill>
        <p:spPr>
          <a:xfrm>
            <a:off x="5989319" y="0"/>
            <a:ext cx="6202681" cy="6858000"/>
          </a:xfrm>
          <a:prstGeom prst="rect">
            <a:avLst/>
          </a:prstGeom>
        </p:spPr>
      </p:pic>
    </p:spTree>
    <p:extLst>
      <p:ext uri="{BB962C8B-B14F-4D97-AF65-F5344CB8AC3E}">
        <p14:creationId xmlns:p14="http://schemas.microsoft.com/office/powerpoint/2010/main" val="161693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059" y="0"/>
            <a:ext cx="10657881" cy="6858000"/>
          </a:xfrm>
          <a:prstGeom prst="rect">
            <a:avLst/>
          </a:prstGeom>
        </p:spPr>
      </p:pic>
    </p:spTree>
    <p:extLst>
      <p:ext uri="{BB962C8B-B14F-4D97-AF65-F5344CB8AC3E}">
        <p14:creationId xmlns:p14="http://schemas.microsoft.com/office/powerpoint/2010/main" val="245873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10860" cy="6858000"/>
          </a:xfrm>
          <a:prstGeom prst="rect">
            <a:avLst/>
          </a:prstGeom>
        </p:spPr>
      </p:pic>
      <p:pic>
        <p:nvPicPr>
          <p:cNvPr id="3" name="Picture 2"/>
          <p:cNvPicPr>
            <a:picLocks noChangeAspect="1"/>
          </p:cNvPicPr>
          <p:nvPr/>
        </p:nvPicPr>
        <p:blipFill>
          <a:blip r:embed="rId3"/>
          <a:stretch>
            <a:fillRect/>
          </a:stretch>
        </p:blipFill>
        <p:spPr>
          <a:xfrm>
            <a:off x="5710861" y="0"/>
            <a:ext cx="6481140" cy="6858000"/>
          </a:xfrm>
          <a:prstGeom prst="rect">
            <a:avLst/>
          </a:prstGeom>
        </p:spPr>
      </p:pic>
    </p:spTree>
    <p:extLst>
      <p:ext uri="{BB962C8B-B14F-4D97-AF65-F5344CB8AC3E}">
        <p14:creationId xmlns:p14="http://schemas.microsoft.com/office/powerpoint/2010/main" val="384146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83342"/>
            <a:ext cx="10515600" cy="3379134"/>
          </a:xfrm>
        </p:spPr>
        <p:txBody>
          <a:bodyPr>
            <a:normAutofit fontScale="90000"/>
          </a:bodyPr>
          <a:lstStyle/>
          <a:p>
            <a:pPr algn="ctr"/>
            <a:r>
              <a:rPr lang="en-US" dirty="0" smtClean="0"/>
              <a:t>Trade Summaries with Countries for which the US has an active FTA</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2781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27011" y="3651226"/>
            <a:ext cx="6064989" cy="3206774"/>
          </a:xfrm>
          <a:prstGeom prst="rect">
            <a:avLst/>
          </a:prstGeom>
        </p:spPr>
      </p:pic>
      <p:pic>
        <p:nvPicPr>
          <p:cNvPr id="4" name="Picture 3"/>
          <p:cNvPicPr>
            <a:picLocks noChangeAspect="1"/>
          </p:cNvPicPr>
          <p:nvPr/>
        </p:nvPicPr>
        <p:blipFill>
          <a:blip r:embed="rId3"/>
          <a:stretch>
            <a:fillRect/>
          </a:stretch>
        </p:blipFill>
        <p:spPr>
          <a:xfrm>
            <a:off x="0" y="3651226"/>
            <a:ext cx="6127011" cy="3176291"/>
          </a:xfrm>
          <a:prstGeom prst="rect">
            <a:avLst/>
          </a:prstGeom>
        </p:spPr>
      </p:pic>
      <p:pic>
        <p:nvPicPr>
          <p:cNvPr id="5" name="Picture 4"/>
          <p:cNvPicPr>
            <a:picLocks noChangeAspect="1"/>
          </p:cNvPicPr>
          <p:nvPr/>
        </p:nvPicPr>
        <p:blipFill>
          <a:blip r:embed="rId4"/>
          <a:stretch>
            <a:fillRect/>
          </a:stretch>
        </p:blipFill>
        <p:spPr>
          <a:xfrm>
            <a:off x="0" y="0"/>
            <a:ext cx="6127011" cy="3651821"/>
          </a:xfrm>
          <a:prstGeom prst="rect">
            <a:avLst/>
          </a:prstGeom>
        </p:spPr>
      </p:pic>
    </p:spTree>
    <p:extLst>
      <p:ext uri="{BB962C8B-B14F-4D97-AF65-F5344CB8AC3E}">
        <p14:creationId xmlns:p14="http://schemas.microsoft.com/office/powerpoint/2010/main" val="268035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34427"/>
            <a:ext cx="6217401" cy="3323574"/>
          </a:xfrm>
          <a:prstGeom prst="rect">
            <a:avLst/>
          </a:prstGeom>
        </p:spPr>
      </p:pic>
      <p:pic>
        <p:nvPicPr>
          <p:cNvPr id="3" name="Picture 2"/>
          <p:cNvPicPr>
            <a:picLocks noChangeAspect="1"/>
          </p:cNvPicPr>
          <p:nvPr/>
        </p:nvPicPr>
        <p:blipFill>
          <a:blip r:embed="rId3"/>
          <a:stretch>
            <a:fillRect/>
          </a:stretch>
        </p:blipFill>
        <p:spPr>
          <a:xfrm>
            <a:off x="6217402" y="3534427"/>
            <a:ext cx="5974598" cy="3323573"/>
          </a:xfrm>
          <a:prstGeom prst="rect">
            <a:avLst/>
          </a:prstGeom>
        </p:spPr>
      </p:pic>
      <p:pic>
        <p:nvPicPr>
          <p:cNvPr id="5" name="Picture 4"/>
          <p:cNvPicPr>
            <a:picLocks noChangeAspect="1"/>
          </p:cNvPicPr>
          <p:nvPr/>
        </p:nvPicPr>
        <p:blipFill>
          <a:blip r:embed="rId4"/>
          <a:stretch>
            <a:fillRect/>
          </a:stretch>
        </p:blipFill>
        <p:spPr>
          <a:xfrm>
            <a:off x="0" y="0"/>
            <a:ext cx="6217402" cy="3571539"/>
          </a:xfrm>
          <a:prstGeom prst="rect">
            <a:avLst/>
          </a:prstGeom>
        </p:spPr>
      </p:pic>
    </p:spTree>
    <p:extLst>
      <p:ext uri="{BB962C8B-B14F-4D97-AF65-F5344CB8AC3E}">
        <p14:creationId xmlns:p14="http://schemas.microsoft.com/office/powerpoint/2010/main" val="4099791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31957"/>
            <a:ext cx="6034985" cy="3126044"/>
          </a:xfrm>
          <a:prstGeom prst="rect">
            <a:avLst/>
          </a:prstGeom>
        </p:spPr>
      </p:pic>
      <p:pic>
        <p:nvPicPr>
          <p:cNvPr id="3" name="Picture 2"/>
          <p:cNvPicPr>
            <a:picLocks noChangeAspect="1"/>
          </p:cNvPicPr>
          <p:nvPr/>
        </p:nvPicPr>
        <p:blipFill>
          <a:blip r:embed="rId3"/>
          <a:stretch>
            <a:fillRect/>
          </a:stretch>
        </p:blipFill>
        <p:spPr>
          <a:xfrm>
            <a:off x="6034985" y="3731957"/>
            <a:ext cx="6157015" cy="3126043"/>
          </a:xfrm>
          <a:prstGeom prst="rect">
            <a:avLst/>
          </a:prstGeom>
        </p:spPr>
      </p:pic>
      <p:pic>
        <p:nvPicPr>
          <p:cNvPr id="4" name="Picture 3"/>
          <p:cNvPicPr>
            <a:picLocks noChangeAspect="1"/>
          </p:cNvPicPr>
          <p:nvPr/>
        </p:nvPicPr>
        <p:blipFill>
          <a:blip r:embed="rId4"/>
          <a:stretch>
            <a:fillRect/>
          </a:stretch>
        </p:blipFill>
        <p:spPr>
          <a:xfrm>
            <a:off x="1" y="0"/>
            <a:ext cx="6034984" cy="3711388"/>
          </a:xfrm>
          <a:prstGeom prst="rect">
            <a:avLst/>
          </a:prstGeom>
        </p:spPr>
      </p:pic>
    </p:spTree>
    <p:extLst>
      <p:ext uri="{BB962C8B-B14F-4D97-AF65-F5344CB8AC3E}">
        <p14:creationId xmlns:p14="http://schemas.microsoft.com/office/powerpoint/2010/main" val="383270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3365" y="741549"/>
            <a:ext cx="10515600" cy="1980135"/>
          </a:xfrm>
        </p:spPr>
        <p:txBody>
          <a:bodyPr/>
          <a:lstStyle/>
          <a:p>
            <a:pPr algn="ctr"/>
            <a:r>
              <a:rPr lang="en-US" dirty="0" smtClean="0"/>
              <a:t>Where Do Iowa’s Top Commodities Go?</a:t>
            </a:r>
            <a:endParaRPr lang="en-US" dirty="0"/>
          </a:p>
        </p:txBody>
      </p:sp>
      <p:pic>
        <p:nvPicPr>
          <p:cNvPr id="6" name="Picture 5"/>
          <p:cNvPicPr>
            <a:picLocks noChangeAspect="1"/>
          </p:cNvPicPr>
          <p:nvPr/>
        </p:nvPicPr>
        <p:blipFill>
          <a:blip r:embed="rId2"/>
          <a:stretch>
            <a:fillRect/>
          </a:stretch>
        </p:blipFill>
        <p:spPr>
          <a:xfrm>
            <a:off x="3636085" y="2841952"/>
            <a:ext cx="4214644" cy="4016048"/>
          </a:xfrm>
          <a:prstGeom prst="rect">
            <a:avLst/>
          </a:prstGeom>
        </p:spPr>
      </p:pic>
    </p:spTree>
    <p:extLst>
      <p:ext uri="{BB962C8B-B14F-4D97-AF65-F5344CB8AC3E}">
        <p14:creationId xmlns:p14="http://schemas.microsoft.com/office/powerpoint/2010/main" val="4903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3560781"/>
            <a:ext cx="5959737" cy="3297220"/>
          </a:xfrm>
          <a:prstGeom prst="rect">
            <a:avLst/>
          </a:prstGeom>
        </p:spPr>
      </p:pic>
      <p:pic>
        <p:nvPicPr>
          <p:cNvPr id="3" name="Picture 2"/>
          <p:cNvPicPr>
            <a:picLocks noChangeAspect="1"/>
          </p:cNvPicPr>
          <p:nvPr/>
        </p:nvPicPr>
        <p:blipFill>
          <a:blip r:embed="rId3"/>
          <a:stretch>
            <a:fillRect/>
          </a:stretch>
        </p:blipFill>
        <p:spPr>
          <a:xfrm>
            <a:off x="0" y="0"/>
            <a:ext cx="5959736" cy="3560781"/>
          </a:xfrm>
          <a:prstGeom prst="rect">
            <a:avLst/>
          </a:prstGeom>
        </p:spPr>
      </p:pic>
      <p:pic>
        <p:nvPicPr>
          <p:cNvPr id="4" name="Picture 3"/>
          <p:cNvPicPr>
            <a:picLocks noChangeAspect="1"/>
          </p:cNvPicPr>
          <p:nvPr/>
        </p:nvPicPr>
        <p:blipFill>
          <a:blip r:embed="rId4"/>
          <a:stretch>
            <a:fillRect/>
          </a:stretch>
        </p:blipFill>
        <p:spPr>
          <a:xfrm>
            <a:off x="5959737" y="3545238"/>
            <a:ext cx="6232264" cy="3312764"/>
          </a:xfrm>
          <a:prstGeom prst="rect">
            <a:avLst/>
          </a:prstGeom>
        </p:spPr>
      </p:pic>
    </p:spTree>
    <p:extLst>
      <p:ext uri="{BB962C8B-B14F-4D97-AF65-F5344CB8AC3E}">
        <p14:creationId xmlns:p14="http://schemas.microsoft.com/office/powerpoint/2010/main" val="351619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976139" cy="3571539"/>
          </a:xfrm>
          <a:prstGeom prst="rect">
            <a:avLst/>
          </a:prstGeom>
        </p:spPr>
      </p:pic>
      <p:pic>
        <p:nvPicPr>
          <p:cNvPr id="3" name="Picture 2"/>
          <p:cNvPicPr>
            <a:picLocks noChangeAspect="1"/>
          </p:cNvPicPr>
          <p:nvPr/>
        </p:nvPicPr>
        <p:blipFill>
          <a:blip r:embed="rId3"/>
          <a:stretch>
            <a:fillRect/>
          </a:stretch>
        </p:blipFill>
        <p:spPr>
          <a:xfrm>
            <a:off x="0" y="3553857"/>
            <a:ext cx="5976138" cy="3304143"/>
          </a:xfrm>
          <a:prstGeom prst="rect">
            <a:avLst/>
          </a:prstGeom>
        </p:spPr>
      </p:pic>
      <p:pic>
        <p:nvPicPr>
          <p:cNvPr id="4" name="Picture 3"/>
          <p:cNvPicPr>
            <a:picLocks noChangeAspect="1"/>
          </p:cNvPicPr>
          <p:nvPr/>
        </p:nvPicPr>
        <p:blipFill>
          <a:blip r:embed="rId4"/>
          <a:stretch>
            <a:fillRect/>
          </a:stretch>
        </p:blipFill>
        <p:spPr>
          <a:xfrm>
            <a:off x="6056555" y="3538769"/>
            <a:ext cx="6135445" cy="3319231"/>
          </a:xfrm>
          <a:prstGeom prst="rect">
            <a:avLst/>
          </a:prstGeom>
        </p:spPr>
      </p:pic>
    </p:spTree>
    <p:extLst>
      <p:ext uri="{BB962C8B-B14F-4D97-AF65-F5344CB8AC3E}">
        <p14:creationId xmlns:p14="http://schemas.microsoft.com/office/powerpoint/2010/main" val="397522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347012" cy="3797449"/>
          </a:xfrm>
          <a:prstGeom prst="rect">
            <a:avLst/>
          </a:prstGeom>
        </p:spPr>
      </p:pic>
      <p:pic>
        <p:nvPicPr>
          <p:cNvPr id="3" name="Picture 2"/>
          <p:cNvPicPr>
            <a:picLocks noChangeAspect="1"/>
          </p:cNvPicPr>
          <p:nvPr/>
        </p:nvPicPr>
        <p:blipFill>
          <a:blip r:embed="rId3"/>
          <a:stretch>
            <a:fillRect/>
          </a:stretch>
        </p:blipFill>
        <p:spPr>
          <a:xfrm>
            <a:off x="6347013" y="3797449"/>
            <a:ext cx="5844988" cy="3060552"/>
          </a:xfrm>
          <a:prstGeom prst="rect">
            <a:avLst/>
          </a:prstGeom>
        </p:spPr>
      </p:pic>
      <p:pic>
        <p:nvPicPr>
          <p:cNvPr id="4" name="Picture 3"/>
          <p:cNvPicPr>
            <a:picLocks noChangeAspect="1"/>
          </p:cNvPicPr>
          <p:nvPr/>
        </p:nvPicPr>
        <p:blipFill>
          <a:blip r:embed="rId4"/>
          <a:stretch>
            <a:fillRect/>
          </a:stretch>
        </p:blipFill>
        <p:spPr>
          <a:xfrm>
            <a:off x="-1" y="3797449"/>
            <a:ext cx="6347013" cy="3095301"/>
          </a:xfrm>
          <a:prstGeom prst="rect">
            <a:avLst/>
          </a:prstGeom>
        </p:spPr>
      </p:pic>
    </p:spTree>
    <p:extLst>
      <p:ext uri="{BB962C8B-B14F-4D97-AF65-F5344CB8AC3E}">
        <p14:creationId xmlns:p14="http://schemas.microsoft.com/office/powerpoint/2010/main" val="147917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259697" cy="3663419"/>
          </a:xfrm>
          <a:prstGeom prst="rect">
            <a:avLst/>
          </a:prstGeom>
        </p:spPr>
      </p:pic>
      <p:pic>
        <p:nvPicPr>
          <p:cNvPr id="3" name="Picture 2"/>
          <p:cNvPicPr>
            <a:picLocks noChangeAspect="1"/>
          </p:cNvPicPr>
          <p:nvPr/>
        </p:nvPicPr>
        <p:blipFill>
          <a:blip r:embed="rId3"/>
          <a:stretch>
            <a:fillRect/>
          </a:stretch>
        </p:blipFill>
        <p:spPr>
          <a:xfrm>
            <a:off x="0" y="3663419"/>
            <a:ext cx="6259696" cy="3194581"/>
          </a:xfrm>
          <a:prstGeom prst="rect">
            <a:avLst/>
          </a:prstGeom>
        </p:spPr>
      </p:pic>
      <p:pic>
        <p:nvPicPr>
          <p:cNvPr id="4" name="Picture 3"/>
          <p:cNvPicPr>
            <a:picLocks noChangeAspect="1"/>
          </p:cNvPicPr>
          <p:nvPr/>
        </p:nvPicPr>
        <p:blipFill>
          <a:blip r:embed="rId4"/>
          <a:stretch>
            <a:fillRect/>
          </a:stretch>
        </p:blipFill>
        <p:spPr>
          <a:xfrm>
            <a:off x="6259696" y="3657323"/>
            <a:ext cx="5932304" cy="3200677"/>
          </a:xfrm>
          <a:prstGeom prst="rect">
            <a:avLst/>
          </a:prstGeom>
        </p:spPr>
      </p:pic>
    </p:spTree>
    <p:extLst>
      <p:ext uri="{BB962C8B-B14F-4D97-AF65-F5344CB8AC3E}">
        <p14:creationId xmlns:p14="http://schemas.microsoft.com/office/powerpoint/2010/main" val="580784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002768" cy="3486505"/>
          </a:xfrm>
          <a:prstGeom prst="rect">
            <a:avLst/>
          </a:prstGeom>
        </p:spPr>
      </p:pic>
      <p:pic>
        <p:nvPicPr>
          <p:cNvPr id="3" name="Picture 2"/>
          <p:cNvPicPr>
            <a:picLocks noChangeAspect="1"/>
          </p:cNvPicPr>
          <p:nvPr/>
        </p:nvPicPr>
        <p:blipFill>
          <a:blip r:embed="rId3"/>
          <a:stretch>
            <a:fillRect/>
          </a:stretch>
        </p:blipFill>
        <p:spPr>
          <a:xfrm>
            <a:off x="-1" y="3486505"/>
            <a:ext cx="6002769" cy="3371495"/>
          </a:xfrm>
          <a:prstGeom prst="rect">
            <a:avLst/>
          </a:prstGeom>
        </p:spPr>
      </p:pic>
      <p:pic>
        <p:nvPicPr>
          <p:cNvPr id="4" name="Picture 3"/>
          <p:cNvPicPr>
            <a:picLocks noChangeAspect="1"/>
          </p:cNvPicPr>
          <p:nvPr/>
        </p:nvPicPr>
        <p:blipFill>
          <a:blip r:embed="rId4"/>
          <a:stretch>
            <a:fillRect/>
          </a:stretch>
        </p:blipFill>
        <p:spPr>
          <a:xfrm>
            <a:off x="6002769" y="3486505"/>
            <a:ext cx="6189232" cy="3371496"/>
          </a:xfrm>
          <a:prstGeom prst="rect">
            <a:avLst/>
          </a:prstGeom>
        </p:spPr>
      </p:pic>
    </p:spTree>
    <p:extLst>
      <p:ext uri="{BB962C8B-B14F-4D97-AF65-F5344CB8AC3E}">
        <p14:creationId xmlns:p14="http://schemas.microsoft.com/office/powerpoint/2010/main" val="46581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62637" cy="3743661"/>
          </a:xfrm>
          <a:prstGeom prst="rect">
            <a:avLst/>
          </a:prstGeom>
        </p:spPr>
      </p:pic>
      <p:pic>
        <p:nvPicPr>
          <p:cNvPr id="3" name="Picture 2"/>
          <p:cNvPicPr>
            <a:picLocks noChangeAspect="1"/>
          </p:cNvPicPr>
          <p:nvPr/>
        </p:nvPicPr>
        <p:blipFill>
          <a:blip r:embed="rId3"/>
          <a:stretch>
            <a:fillRect/>
          </a:stretch>
        </p:blipFill>
        <p:spPr>
          <a:xfrm>
            <a:off x="0" y="3743661"/>
            <a:ext cx="5762637" cy="3114339"/>
          </a:xfrm>
          <a:prstGeom prst="rect">
            <a:avLst/>
          </a:prstGeom>
        </p:spPr>
      </p:pic>
      <p:pic>
        <p:nvPicPr>
          <p:cNvPr id="4" name="Picture 3"/>
          <p:cNvPicPr>
            <a:picLocks noChangeAspect="1"/>
          </p:cNvPicPr>
          <p:nvPr/>
        </p:nvPicPr>
        <p:blipFill>
          <a:blip r:embed="rId4"/>
          <a:stretch>
            <a:fillRect/>
          </a:stretch>
        </p:blipFill>
        <p:spPr>
          <a:xfrm>
            <a:off x="5762637" y="3718288"/>
            <a:ext cx="6429363" cy="3139712"/>
          </a:xfrm>
          <a:prstGeom prst="rect">
            <a:avLst/>
          </a:prstGeom>
        </p:spPr>
      </p:pic>
    </p:spTree>
    <p:extLst>
      <p:ext uri="{BB962C8B-B14F-4D97-AF65-F5344CB8AC3E}">
        <p14:creationId xmlns:p14="http://schemas.microsoft.com/office/powerpoint/2010/main" val="2225074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57654" cy="3743661"/>
          </a:xfrm>
          <a:prstGeom prst="rect">
            <a:avLst/>
          </a:prstGeom>
        </p:spPr>
      </p:pic>
      <p:pic>
        <p:nvPicPr>
          <p:cNvPr id="3" name="Picture 2"/>
          <p:cNvPicPr>
            <a:picLocks noChangeAspect="1"/>
          </p:cNvPicPr>
          <p:nvPr/>
        </p:nvPicPr>
        <p:blipFill>
          <a:blip r:embed="rId3"/>
          <a:stretch>
            <a:fillRect/>
          </a:stretch>
        </p:blipFill>
        <p:spPr>
          <a:xfrm>
            <a:off x="0" y="3741904"/>
            <a:ext cx="5957654" cy="3116096"/>
          </a:xfrm>
          <a:prstGeom prst="rect">
            <a:avLst/>
          </a:prstGeom>
        </p:spPr>
      </p:pic>
      <p:pic>
        <p:nvPicPr>
          <p:cNvPr id="4" name="Picture 3"/>
          <p:cNvPicPr>
            <a:picLocks noChangeAspect="1"/>
          </p:cNvPicPr>
          <p:nvPr/>
        </p:nvPicPr>
        <p:blipFill>
          <a:blip r:embed="rId4"/>
          <a:stretch>
            <a:fillRect/>
          </a:stretch>
        </p:blipFill>
        <p:spPr>
          <a:xfrm>
            <a:off x="5957654" y="3741904"/>
            <a:ext cx="6234346" cy="3116096"/>
          </a:xfrm>
          <a:prstGeom prst="rect">
            <a:avLst/>
          </a:prstGeom>
        </p:spPr>
      </p:pic>
    </p:spTree>
    <p:extLst>
      <p:ext uri="{BB962C8B-B14F-4D97-AF65-F5344CB8AC3E}">
        <p14:creationId xmlns:p14="http://schemas.microsoft.com/office/powerpoint/2010/main" val="136819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863489" cy="3786692"/>
          </a:xfrm>
          <a:prstGeom prst="rect">
            <a:avLst/>
          </a:prstGeom>
        </p:spPr>
      </p:pic>
      <p:pic>
        <p:nvPicPr>
          <p:cNvPr id="3" name="Picture 2"/>
          <p:cNvPicPr>
            <a:picLocks noChangeAspect="1"/>
          </p:cNvPicPr>
          <p:nvPr/>
        </p:nvPicPr>
        <p:blipFill>
          <a:blip r:embed="rId3"/>
          <a:stretch>
            <a:fillRect/>
          </a:stretch>
        </p:blipFill>
        <p:spPr>
          <a:xfrm>
            <a:off x="53788" y="3766956"/>
            <a:ext cx="5809700" cy="3091044"/>
          </a:xfrm>
          <a:prstGeom prst="rect">
            <a:avLst/>
          </a:prstGeom>
        </p:spPr>
      </p:pic>
      <p:pic>
        <p:nvPicPr>
          <p:cNvPr id="4" name="Picture 3"/>
          <p:cNvPicPr>
            <a:picLocks noChangeAspect="1"/>
          </p:cNvPicPr>
          <p:nvPr/>
        </p:nvPicPr>
        <p:blipFill>
          <a:blip r:embed="rId4"/>
          <a:stretch>
            <a:fillRect/>
          </a:stretch>
        </p:blipFill>
        <p:spPr>
          <a:xfrm>
            <a:off x="5863489" y="3766956"/>
            <a:ext cx="6328512" cy="3091044"/>
          </a:xfrm>
          <a:prstGeom prst="rect">
            <a:avLst/>
          </a:prstGeom>
        </p:spPr>
      </p:pic>
    </p:spTree>
    <p:extLst>
      <p:ext uri="{BB962C8B-B14F-4D97-AF65-F5344CB8AC3E}">
        <p14:creationId xmlns:p14="http://schemas.microsoft.com/office/powerpoint/2010/main" val="2660098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98984" cy="3676207"/>
          </a:xfrm>
          <a:prstGeom prst="rect">
            <a:avLst/>
          </a:prstGeom>
        </p:spPr>
      </p:pic>
      <p:pic>
        <p:nvPicPr>
          <p:cNvPr id="3" name="Picture 2"/>
          <p:cNvPicPr>
            <a:picLocks noChangeAspect="1"/>
          </p:cNvPicPr>
          <p:nvPr/>
        </p:nvPicPr>
        <p:blipFill>
          <a:blip r:embed="rId3"/>
          <a:stretch>
            <a:fillRect/>
          </a:stretch>
        </p:blipFill>
        <p:spPr>
          <a:xfrm>
            <a:off x="0" y="3676206"/>
            <a:ext cx="5998984" cy="3181793"/>
          </a:xfrm>
          <a:prstGeom prst="rect">
            <a:avLst/>
          </a:prstGeom>
        </p:spPr>
      </p:pic>
      <p:pic>
        <p:nvPicPr>
          <p:cNvPr id="4" name="Picture 3"/>
          <p:cNvPicPr>
            <a:picLocks noChangeAspect="1"/>
          </p:cNvPicPr>
          <p:nvPr/>
        </p:nvPicPr>
        <p:blipFill>
          <a:blip r:embed="rId4"/>
          <a:stretch>
            <a:fillRect/>
          </a:stretch>
        </p:blipFill>
        <p:spPr>
          <a:xfrm>
            <a:off x="5998985" y="3676205"/>
            <a:ext cx="6193016" cy="3181794"/>
          </a:xfrm>
          <a:prstGeom prst="rect">
            <a:avLst/>
          </a:prstGeom>
        </p:spPr>
      </p:pic>
    </p:spTree>
    <p:extLst>
      <p:ext uri="{BB962C8B-B14F-4D97-AF65-F5344CB8AC3E}">
        <p14:creationId xmlns:p14="http://schemas.microsoft.com/office/powerpoint/2010/main" val="77338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64132" cy="3657600"/>
          </a:xfrm>
          <a:prstGeom prst="rect">
            <a:avLst/>
          </a:prstGeom>
        </p:spPr>
      </p:pic>
      <p:pic>
        <p:nvPicPr>
          <p:cNvPr id="3" name="Picture 2"/>
          <p:cNvPicPr>
            <a:picLocks noChangeAspect="1"/>
          </p:cNvPicPr>
          <p:nvPr/>
        </p:nvPicPr>
        <p:blipFill>
          <a:blip r:embed="rId3"/>
          <a:stretch>
            <a:fillRect/>
          </a:stretch>
        </p:blipFill>
        <p:spPr>
          <a:xfrm>
            <a:off x="0" y="3657600"/>
            <a:ext cx="6164132" cy="3200400"/>
          </a:xfrm>
          <a:prstGeom prst="rect">
            <a:avLst/>
          </a:prstGeom>
        </p:spPr>
      </p:pic>
      <p:pic>
        <p:nvPicPr>
          <p:cNvPr id="4" name="Picture 3"/>
          <p:cNvPicPr>
            <a:picLocks noChangeAspect="1"/>
          </p:cNvPicPr>
          <p:nvPr/>
        </p:nvPicPr>
        <p:blipFill>
          <a:blip r:embed="rId4"/>
          <a:stretch>
            <a:fillRect/>
          </a:stretch>
        </p:blipFill>
        <p:spPr>
          <a:xfrm>
            <a:off x="6164132" y="3657600"/>
            <a:ext cx="6027868" cy="3200400"/>
          </a:xfrm>
          <a:prstGeom prst="rect">
            <a:avLst/>
          </a:prstGeom>
        </p:spPr>
      </p:pic>
    </p:spTree>
    <p:extLst>
      <p:ext uri="{BB962C8B-B14F-4D97-AF65-F5344CB8AC3E}">
        <p14:creationId xmlns:p14="http://schemas.microsoft.com/office/powerpoint/2010/main" val="99440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5305"/>
            <a:ext cx="10515600" cy="1032734"/>
          </a:xfrm>
        </p:spPr>
        <p:txBody>
          <a:bodyPr>
            <a:normAutofit/>
          </a:bodyPr>
          <a:lstStyle/>
          <a:p>
            <a:pPr algn="ctr"/>
            <a:r>
              <a:rPr lang="en-US" dirty="0" smtClean="0"/>
              <a:t>US Corn Exports</a:t>
            </a:r>
            <a:r>
              <a:rPr lang="en-US" sz="3600" dirty="0" smtClean="0"/>
              <a:t/>
            </a:r>
            <a:br>
              <a:rPr lang="en-US" sz="3600" dirty="0" smtClean="0"/>
            </a:br>
            <a:r>
              <a:rPr lang="en-US" sz="2000" dirty="0" smtClean="0"/>
              <a:t>2001-2016</a:t>
            </a:r>
            <a:endParaRPr lang="en-US" dirty="0"/>
          </a:p>
        </p:txBody>
      </p:sp>
      <p:sp>
        <p:nvSpPr>
          <p:cNvPr id="5" name="Content Placeholder 4"/>
          <p:cNvSpPr>
            <a:spLocks noGrp="1"/>
          </p:cNvSpPr>
          <p:nvPr>
            <p:ph idx="1"/>
          </p:nvPr>
        </p:nvSpPr>
        <p:spPr>
          <a:xfrm>
            <a:off x="8986452" y="1500692"/>
            <a:ext cx="3094386" cy="4676270"/>
          </a:xfrm>
        </p:spPr>
        <p:txBody>
          <a:bodyPr>
            <a:normAutofit lnSpcReduction="10000"/>
          </a:bodyPr>
          <a:lstStyle/>
          <a:p>
            <a:r>
              <a:rPr lang="en-US" sz="2000" dirty="0"/>
              <a:t>Top Destinations &amp; Rank</a:t>
            </a:r>
          </a:p>
          <a:p>
            <a:pPr marL="457200" lvl="1" indent="0">
              <a:buNone/>
            </a:pPr>
            <a:r>
              <a:rPr lang="en-US" sz="1600" dirty="0"/>
              <a:t>         (2001 – 2016)</a:t>
            </a:r>
          </a:p>
          <a:p>
            <a:pPr marL="0" indent="0">
              <a:buNone/>
            </a:pPr>
            <a:endParaRPr lang="en-US" sz="2000" dirty="0" smtClean="0"/>
          </a:p>
          <a:p>
            <a:pPr lvl="1"/>
            <a:r>
              <a:rPr lang="en-US" sz="1600" dirty="0" smtClean="0">
                <a:solidFill>
                  <a:srgbClr val="00B050"/>
                </a:solidFill>
              </a:rPr>
              <a:t>Mexico (2 – 1)</a:t>
            </a:r>
          </a:p>
          <a:p>
            <a:pPr lvl="1"/>
            <a:r>
              <a:rPr lang="en-US" sz="1600" dirty="0" smtClean="0">
                <a:solidFill>
                  <a:srgbClr val="00B050"/>
                </a:solidFill>
              </a:rPr>
              <a:t>Japan (1 – 2)</a:t>
            </a:r>
          </a:p>
          <a:p>
            <a:pPr lvl="1"/>
            <a:r>
              <a:rPr lang="en-US" sz="1600" dirty="0" smtClean="0">
                <a:solidFill>
                  <a:srgbClr val="00B050"/>
                </a:solidFill>
              </a:rPr>
              <a:t>South Korea (5 – 3)</a:t>
            </a:r>
          </a:p>
          <a:p>
            <a:pPr lvl="1"/>
            <a:r>
              <a:rPr lang="en-US" sz="1600" dirty="0" smtClean="0">
                <a:solidFill>
                  <a:srgbClr val="00B050"/>
                </a:solidFill>
              </a:rPr>
              <a:t>Columbia (7 – 4)</a:t>
            </a:r>
          </a:p>
          <a:p>
            <a:pPr lvl="1"/>
            <a:r>
              <a:rPr lang="en-US" sz="1600" dirty="0" smtClean="0">
                <a:solidFill>
                  <a:srgbClr val="00B050"/>
                </a:solidFill>
              </a:rPr>
              <a:t>Peru (NR – 5)</a:t>
            </a:r>
          </a:p>
          <a:p>
            <a:pPr lvl="1"/>
            <a:r>
              <a:rPr lang="en-US" sz="1600" dirty="0" smtClean="0">
                <a:solidFill>
                  <a:srgbClr val="00B050"/>
                </a:solidFill>
              </a:rPr>
              <a:t>Taiwan (3 – 6)</a:t>
            </a:r>
          </a:p>
          <a:p>
            <a:pPr lvl="1"/>
            <a:r>
              <a:rPr lang="en-US" sz="1600" dirty="0" smtClean="0">
                <a:solidFill>
                  <a:srgbClr val="00B050"/>
                </a:solidFill>
              </a:rPr>
              <a:t>Saudi Arabia (NR – 7)</a:t>
            </a:r>
          </a:p>
          <a:p>
            <a:pPr lvl="1"/>
            <a:r>
              <a:rPr lang="en-US" sz="1600" dirty="0" smtClean="0">
                <a:solidFill>
                  <a:srgbClr val="00B050"/>
                </a:solidFill>
              </a:rPr>
              <a:t>Venezuela (10– 8)</a:t>
            </a:r>
          </a:p>
          <a:p>
            <a:pPr lvl="1"/>
            <a:r>
              <a:rPr lang="en-US" sz="1600" dirty="0" smtClean="0">
                <a:solidFill>
                  <a:srgbClr val="00B050"/>
                </a:solidFill>
              </a:rPr>
              <a:t>Egypt (4 – 9)</a:t>
            </a:r>
          </a:p>
          <a:p>
            <a:pPr lvl="1"/>
            <a:r>
              <a:rPr lang="en-US" sz="1600" dirty="0" smtClean="0">
                <a:solidFill>
                  <a:srgbClr val="00B050"/>
                </a:solidFill>
              </a:rPr>
              <a:t>Guatemala (NR – 10)</a:t>
            </a:r>
          </a:p>
          <a:p>
            <a:pPr lvl="1"/>
            <a:r>
              <a:rPr lang="en-US" sz="1600" dirty="0" smtClean="0"/>
              <a:t>ROW (2 – 3)</a:t>
            </a:r>
          </a:p>
          <a:p>
            <a:pPr lvl="1"/>
            <a:r>
              <a:rPr lang="en-US" sz="1600" dirty="0" smtClean="0">
                <a:solidFill>
                  <a:srgbClr val="FF0000"/>
                </a:solidFill>
              </a:rPr>
              <a:t>Canada (6 – NR)</a:t>
            </a:r>
          </a:p>
          <a:p>
            <a:pPr lvl="1"/>
            <a:r>
              <a:rPr lang="en-US" sz="1600" dirty="0" smtClean="0">
                <a:solidFill>
                  <a:srgbClr val="FF0000"/>
                </a:solidFill>
              </a:rPr>
              <a:t>Algeria (8 – NR)</a:t>
            </a:r>
          </a:p>
          <a:p>
            <a:pPr lvl="1"/>
            <a:r>
              <a:rPr lang="en-US" sz="1600" dirty="0" smtClean="0">
                <a:solidFill>
                  <a:srgbClr val="FF0000"/>
                </a:solidFill>
              </a:rPr>
              <a:t>Dominican Rep (9 – NR)</a:t>
            </a:r>
            <a:endParaRPr lang="en-US" sz="1600" dirty="0">
              <a:solidFill>
                <a:srgbClr val="FF0000"/>
              </a:solidFill>
            </a:endParaRPr>
          </a:p>
        </p:txBody>
      </p:sp>
      <p:pic>
        <p:nvPicPr>
          <p:cNvPr id="8" name="Picture 7"/>
          <p:cNvPicPr>
            <a:picLocks noChangeAspect="1"/>
          </p:cNvPicPr>
          <p:nvPr/>
        </p:nvPicPr>
        <p:blipFill>
          <a:blip r:embed="rId2"/>
          <a:stretch>
            <a:fillRect/>
          </a:stretch>
        </p:blipFill>
        <p:spPr>
          <a:xfrm>
            <a:off x="0" y="1500692"/>
            <a:ext cx="9054426" cy="5357309"/>
          </a:xfrm>
          <a:prstGeom prst="rect">
            <a:avLst/>
          </a:prstGeom>
        </p:spPr>
      </p:pic>
    </p:spTree>
    <p:extLst>
      <p:ext uri="{BB962C8B-B14F-4D97-AF65-F5344CB8AC3E}">
        <p14:creationId xmlns:p14="http://schemas.microsoft.com/office/powerpoint/2010/main" val="48202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06266" cy="3535986"/>
          </a:xfrm>
          <a:prstGeom prst="rect">
            <a:avLst/>
          </a:prstGeom>
        </p:spPr>
      </p:pic>
      <p:pic>
        <p:nvPicPr>
          <p:cNvPr id="3" name="Picture 2"/>
          <p:cNvPicPr>
            <a:picLocks noChangeAspect="1"/>
          </p:cNvPicPr>
          <p:nvPr/>
        </p:nvPicPr>
        <p:blipFill>
          <a:blip r:embed="rId3"/>
          <a:stretch>
            <a:fillRect/>
          </a:stretch>
        </p:blipFill>
        <p:spPr>
          <a:xfrm>
            <a:off x="0" y="3565875"/>
            <a:ext cx="6206266" cy="3292125"/>
          </a:xfrm>
          <a:prstGeom prst="rect">
            <a:avLst/>
          </a:prstGeom>
        </p:spPr>
      </p:pic>
      <p:pic>
        <p:nvPicPr>
          <p:cNvPr id="4" name="Picture 3"/>
          <p:cNvPicPr>
            <a:picLocks noChangeAspect="1"/>
          </p:cNvPicPr>
          <p:nvPr/>
        </p:nvPicPr>
        <p:blipFill>
          <a:blip r:embed="rId4"/>
          <a:stretch>
            <a:fillRect/>
          </a:stretch>
        </p:blipFill>
        <p:spPr>
          <a:xfrm>
            <a:off x="6206266" y="3565875"/>
            <a:ext cx="5985734" cy="3292125"/>
          </a:xfrm>
          <a:prstGeom prst="rect">
            <a:avLst/>
          </a:prstGeom>
        </p:spPr>
      </p:pic>
    </p:spTree>
    <p:extLst>
      <p:ext uri="{BB962C8B-B14F-4D97-AF65-F5344CB8AC3E}">
        <p14:creationId xmlns:p14="http://schemas.microsoft.com/office/powerpoint/2010/main" val="735967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904670" cy="3571539"/>
          </a:xfrm>
          <a:prstGeom prst="rect">
            <a:avLst/>
          </a:prstGeom>
        </p:spPr>
      </p:pic>
      <p:pic>
        <p:nvPicPr>
          <p:cNvPr id="3" name="Picture 2"/>
          <p:cNvPicPr>
            <a:picLocks noChangeAspect="1"/>
          </p:cNvPicPr>
          <p:nvPr/>
        </p:nvPicPr>
        <p:blipFill>
          <a:blip r:embed="rId3"/>
          <a:stretch>
            <a:fillRect/>
          </a:stretch>
        </p:blipFill>
        <p:spPr>
          <a:xfrm>
            <a:off x="0" y="3571539"/>
            <a:ext cx="5904670" cy="3286462"/>
          </a:xfrm>
          <a:prstGeom prst="rect">
            <a:avLst/>
          </a:prstGeom>
        </p:spPr>
      </p:pic>
      <p:pic>
        <p:nvPicPr>
          <p:cNvPr id="4" name="Picture 3"/>
          <p:cNvPicPr>
            <a:picLocks noChangeAspect="1"/>
          </p:cNvPicPr>
          <p:nvPr/>
        </p:nvPicPr>
        <p:blipFill>
          <a:blip r:embed="rId4"/>
          <a:stretch>
            <a:fillRect/>
          </a:stretch>
        </p:blipFill>
        <p:spPr>
          <a:xfrm>
            <a:off x="5904671" y="3571538"/>
            <a:ext cx="6287330" cy="3286463"/>
          </a:xfrm>
          <a:prstGeom prst="rect">
            <a:avLst/>
          </a:prstGeom>
        </p:spPr>
      </p:pic>
    </p:spTree>
    <p:extLst>
      <p:ext uri="{BB962C8B-B14F-4D97-AF65-F5344CB8AC3E}">
        <p14:creationId xmlns:p14="http://schemas.microsoft.com/office/powerpoint/2010/main" val="232287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75008" cy="3775934"/>
          </a:xfrm>
          <a:prstGeom prst="rect">
            <a:avLst/>
          </a:prstGeom>
        </p:spPr>
      </p:pic>
      <p:pic>
        <p:nvPicPr>
          <p:cNvPr id="3" name="Picture 2"/>
          <p:cNvPicPr>
            <a:picLocks noChangeAspect="1"/>
          </p:cNvPicPr>
          <p:nvPr/>
        </p:nvPicPr>
        <p:blipFill>
          <a:blip r:embed="rId3"/>
          <a:stretch>
            <a:fillRect/>
          </a:stretch>
        </p:blipFill>
        <p:spPr>
          <a:xfrm>
            <a:off x="0" y="3775934"/>
            <a:ext cx="6175008" cy="3082066"/>
          </a:xfrm>
          <a:prstGeom prst="rect">
            <a:avLst/>
          </a:prstGeom>
        </p:spPr>
      </p:pic>
      <p:pic>
        <p:nvPicPr>
          <p:cNvPr id="4" name="Picture 3"/>
          <p:cNvPicPr>
            <a:picLocks noChangeAspect="1"/>
          </p:cNvPicPr>
          <p:nvPr/>
        </p:nvPicPr>
        <p:blipFill>
          <a:blip r:embed="rId4"/>
          <a:stretch>
            <a:fillRect/>
          </a:stretch>
        </p:blipFill>
        <p:spPr>
          <a:xfrm>
            <a:off x="6175008" y="3775934"/>
            <a:ext cx="6016992" cy="3082066"/>
          </a:xfrm>
          <a:prstGeom prst="rect">
            <a:avLst/>
          </a:prstGeom>
        </p:spPr>
      </p:pic>
    </p:spTree>
    <p:extLst>
      <p:ext uri="{BB962C8B-B14F-4D97-AF65-F5344CB8AC3E}">
        <p14:creationId xmlns:p14="http://schemas.microsoft.com/office/powerpoint/2010/main" val="2910665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89246" cy="3865199"/>
          </a:xfrm>
          <a:prstGeom prst="rect">
            <a:avLst/>
          </a:prstGeom>
        </p:spPr>
      </p:pic>
      <p:pic>
        <p:nvPicPr>
          <p:cNvPr id="3" name="Picture 2"/>
          <p:cNvPicPr>
            <a:picLocks noChangeAspect="1"/>
          </p:cNvPicPr>
          <p:nvPr/>
        </p:nvPicPr>
        <p:blipFill>
          <a:blip r:embed="rId3"/>
          <a:stretch>
            <a:fillRect/>
          </a:stretch>
        </p:blipFill>
        <p:spPr>
          <a:xfrm>
            <a:off x="0" y="3865198"/>
            <a:ext cx="5889246" cy="2992801"/>
          </a:xfrm>
          <a:prstGeom prst="rect">
            <a:avLst/>
          </a:prstGeom>
        </p:spPr>
      </p:pic>
      <p:pic>
        <p:nvPicPr>
          <p:cNvPr id="4" name="Picture 3"/>
          <p:cNvPicPr>
            <a:picLocks noChangeAspect="1"/>
          </p:cNvPicPr>
          <p:nvPr/>
        </p:nvPicPr>
        <p:blipFill>
          <a:blip r:embed="rId4"/>
          <a:stretch>
            <a:fillRect/>
          </a:stretch>
        </p:blipFill>
        <p:spPr>
          <a:xfrm>
            <a:off x="5889246" y="3865197"/>
            <a:ext cx="6302754" cy="2992802"/>
          </a:xfrm>
          <a:prstGeom prst="rect">
            <a:avLst/>
          </a:prstGeom>
        </p:spPr>
      </p:pic>
    </p:spTree>
    <p:extLst>
      <p:ext uri="{BB962C8B-B14F-4D97-AF65-F5344CB8AC3E}">
        <p14:creationId xmlns:p14="http://schemas.microsoft.com/office/powerpoint/2010/main" val="3428081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39435" cy="3310415"/>
          </a:xfrm>
          <a:prstGeom prst="rect">
            <a:avLst/>
          </a:prstGeom>
        </p:spPr>
      </p:pic>
      <p:pic>
        <p:nvPicPr>
          <p:cNvPr id="3" name="Picture 2"/>
          <p:cNvPicPr>
            <a:picLocks noChangeAspect="1"/>
          </p:cNvPicPr>
          <p:nvPr/>
        </p:nvPicPr>
        <p:blipFill>
          <a:blip r:embed="rId3"/>
          <a:stretch>
            <a:fillRect/>
          </a:stretch>
        </p:blipFill>
        <p:spPr>
          <a:xfrm>
            <a:off x="0" y="3310414"/>
            <a:ext cx="6239435" cy="3547585"/>
          </a:xfrm>
          <a:prstGeom prst="rect">
            <a:avLst/>
          </a:prstGeom>
        </p:spPr>
      </p:pic>
      <p:pic>
        <p:nvPicPr>
          <p:cNvPr id="4" name="Picture 3"/>
          <p:cNvPicPr>
            <a:picLocks noChangeAspect="1"/>
          </p:cNvPicPr>
          <p:nvPr/>
        </p:nvPicPr>
        <p:blipFill>
          <a:blip r:embed="rId4"/>
          <a:stretch>
            <a:fillRect/>
          </a:stretch>
        </p:blipFill>
        <p:spPr>
          <a:xfrm>
            <a:off x="6239434" y="3310413"/>
            <a:ext cx="5952565" cy="3547586"/>
          </a:xfrm>
          <a:prstGeom prst="rect">
            <a:avLst/>
          </a:prstGeom>
        </p:spPr>
      </p:pic>
    </p:spTree>
    <p:extLst>
      <p:ext uri="{BB962C8B-B14F-4D97-AF65-F5344CB8AC3E}">
        <p14:creationId xmlns:p14="http://schemas.microsoft.com/office/powerpoint/2010/main" val="3194183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27011" cy="3603048"/>
          </a:xfrm>
          <a:prstGeom prst="rect">
            <a:avLst/>
          </a:prstGeom>
        </p:spPr>
      </p:pic>
      <p:pic>
        <p:nvPicPr>
          <p:cNvPr id="3" name="Picture 2"/>
          <p:cNvPicPr>
            <a:picLocks noChangeAspect="1"/>
          </p:cNvPicPr>
          <p:nvPr/>
        </p:nvPicPr>
        <p:blipFill>
          <a:blip r:embed="rId3"/>
          <a:stretch>
            <a:fillRect/>
          </a:stretch>
        </p:blipFill>
        <p:spPr>
          <a:xfrm>
            <a:off x="-1" y="3603048"/>
            <a:ext cx="6127011" cy="3254952"/>
          </a:xfrm>
          <a:prstGeom prst="rect">
            <a:avLst/>
          </a:prstGeom>
        </p:spPr>
      </p:pic>
      <p:pic>
        <p:nvPicPr>
          <p:cNvPr id="4" name="Picture 3"/>
          <p:cNvPicPr>
            <a:picLocks noChangeAspect="1"/>
          </p:cNvPicPr>
          <p:nvPr/>
        </p:nvPicPr>
        <p:blipFill>
          <a:blip r:embed="rId4"/>
          <a:stretch>
            <a:fillRect/>
          </a:stretch>
        </p:blipFill>
        <p:spPr>
          <a:xfrm>
            <a:off x="6127010" y="3603048"/>
            <a:ext cx="6064990" cy="3254952"/>
          </a:xfrm>
          <a:prstGeom prst="rect">
            <a:avLst/>
          </a:prstGeom>
        </p:spPr>
      </p:pic>
    </p:spTree>
    <p:extLst>
      <p:ext uri="{BB962C8B-B14F-4D97-AF65-F5344CB8AC3E}">
        <p14:creationId xmlns:p14="http://schemas.microsoft.com/office/powerpoint/2010/main" val="24678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08721" cy="3712786"/>
          </a:xfrm>
          <a:prstGeom prst="rect">
            <a:avLst/>
          </a:prstGeom>
        </p:spPr>
      </p:pic>
      <p:pic>
        <p:nvPicPr>
          <p:cNvPr id="3" name="Picture 2"/>
          <p:cNvPicPr>
            <a:picLocks noChangeAspect="1"/>
          </p:cNvPicPr>
          <p:nvPr/>
        </p:nvPicPr>
        <p:blipFill>
          <a:blip r:embed="rId3"/>
          <a:stretch>
            <a:fillRect/>
          </a:stretch>
        </p:blipFill>
        <p:spPr>
          <a:xfrm>
            <a:off x="0" y="3712786"/>
            <a:ext cx="6108721" cy="3145214"/>
          </a:xfrm>
          <a:prstGeom prst="rect">
            <a:avLst/>
          </a:prstGeom>
        </p:spPr>
      </p:pic>
      <p:pic>
        <p:nvPicPr>
          <p:cNvPr id="4" name="Picture 3"/>
          <p:cNvPicPr>
            <a:picLocks noChangeAspect="1"/>
          </p:cNvPicPr>
          <p:nvPr/>
        </p:nvPicPr>
        <p:blipFill>
          <a:blip r:embed="rId4"/>
          <a:stretch>
            <a:fillRect/>
          </a:stretch>
        </p:blipFill>
        <p:spPr>
          <a:xfrm>
            <a:off x="6108720" y="3712786"/>
            <a:ext cx="6083279" cy="3145214"/>
          </a:xfrm>
          <a:prstGeom prst="rect">
            <a:avLst/>
          </a:prstGeom>
        </p:spPr>
      </p:pic>
    </p:spTree>
    <p:extLst>
      <p:ext uri="{BB962C8B-B14F-4D97-AF65-F5344CB8AC3E}">
        <p14:creationId xmlns:p14="http://schemas.microsoft.com/office/powerpoint/2010/main" val="1996979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90918"/>
            <a:ext cx="10515600" cy="3271557"/>
          </a:xfrm>
        </p:spPr>
        <p:txBody>
          <a:bodyPr/>
          <a:lstStyle/>
          <a:p>
            <a:pPr algn="ctr"/>
            <a:r>
              <a:rPr lang="en-US" dirty="0" smtClean="0"/>
              <a:t>Summary of US Trade with Countries for which we do NOT have an FTA</a:t>
            </a:r>
            <a:endParaRPr lang="en-US" dirty="0"/>
          </a:p>
        </p:txBody>
      </p:sp>
    </p:spTree>
    <p:extLst>
      <p:ext uri="{BB962C8B-B14F-4D97-AF65-F5344CB8AC3E}">
        <p14:creationId xmlns:p14="http://schemas.microsoft.com/office/powerpoint/2010/main" val="111029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6062"/>
            <a:ext cx="6508376" cy="3614569"/>
          </a:xfrm>
          <a:prstGeom prst="rect">
            <a:avLst/>
          </a:prstGeom>
        </p:spPr>
      </p:pic>
      <p:pic>
        <p:nvPicPr>
          <p:cNvPr id="5" name="Picture 4"/>
          <p:cNvPicPr>
            <a:picLocks noChangeAspect="1"/>
          </p:cNvPicPr>
          <p:nvPr/>
        </p:nvPicPr>
        <p:blipFill>
          <a:blip r:embed="rId3"/>
          <a:stretch>
            <a:fillRect/>
          </a:stretch>
        </p:blipFill>
        <p:spPr>
          <a:xfrm>
            <a:off x="0" y="3420152"/>
            <a:ext cx="6508376" cy="3437848"/>
          </a:xfrm>
          <a:prstGeom prst="rect">
            <a:avLst/>
          </a:prstGeom>
        </p:spPr>
      </p:pic>
      <p:pic>
        <p:nvPicPr>
          <p:cNvPr id="6" name="Picture 5"/>
          <p:cNvPicPr>
            <a:picLocks noChangeAspect="1"/>
          </p:cNvPicPr>
          <p:nvPr/>
        </p:nvPicPr>
        <p:blipFill>
          <a:blip r:embed="rId4"/>
          <a:stretch>
            <a:fillRect/>
          </a:stretch>
        </p:blipFill>
        <p:spPr>
          <a:xfrm>
            <a:off x="6430781" y="3420152"/>
            <a:ext cx="5761219" cy="3437848"/>
          </a:xfrm>
          <a:prstGeom prst="rect">
            <a:avLst/>
          </a:prstGeom>
        </p:spPr>
      </p:pic>
    </p:spTree>
    <p:extLst>
      <p:ext uri="{BB962C8B-B14F-4D97-AF65-F5344CB8AC3E}">
        <p14:creationId xmlns:p14="http://schemas.microsoft.com/office/powerpoint/2010/main" val="3388802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376969" cy="3822523"/>
          </a:xfrm>
          <a:prstGeom prst="rect">
            <a:avLst/>
          </a:prstGeom>
        </p:spPr>
      </p:pic>
      <p:pic>
        <p:nvPicPr>
          <p:cNvPr id="3" name="Picture 2"/>
          <p:cNvPicPr>
            <a:picLocks noChangeAspect="1"/>
          </p:cNvPicPr>
          <p:nvPr/>
        </p:nvPicPr>
        <p:blipFill>
          <a:blip r:embed="rId3"/>
          <a:stretch>
            <a:fillRect/>
          </a:stretch>
        </p:blipFill>
        <p:spPr>
          <a:xfrm>
            <a:off x="-1" y="3822523"/>
            <a:ext cx="6376969" cy="3035477"/>
          </a:xfrm>
          <a:prstGeom prst="rect">
            <a:avLst/>
          </a:prstGeom>
        </p:spPr>
      </p:pic>
      <p:pic>
        <p:nvPicPr>
          <p:cNvPr id="4" name="Picture 3"/>
          <p:cNvPicPr>
            <a:picLocks noChangeAspect="1"/>
          </p:cNvPicPr>
          <p:nvPr/>
        </p:nvPicPr>
        <p:blipFill>
          <a:blip r:embed="rId4"/>
          <a:stretch>
            <a:fillRect/>
          </a:stretch>
        </p:blipFill>
        <p:spPr>
          <a:xfrm>
            <a:off x="6376968" y="3834122"/>
            <a:ext cx="5815032" cy="3023878"/>
          </a:xfrm>
          <a:prstGeom prst="rect">
            <a:avLst/>
          </a:prstGeom>
        </p:spPr>
      </p:pic>
    </p:spTree>
    <p:extLst>
      <p:ext uri="{BB962C8B-B14F-4D97-AF65-F5344CB8AC3E}">
        <p14:creationId xmlns:p14="http://schemas.microsoft.com/office/powerpoint/2010/main" val="5640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7280"/>
          </a:xfrm>
        </p:spPr>
        <p:txBody>
          <a:bodyPr/>
          <a:lstStyle/>
          <a:p>
            <a:pPr algn="ctr"/>
            <a:r>
              <a:rPr lang="en-US" dirty="0" smtClean="0"/>
              <a:t>US Soybean Exports</a:t>
            </a:r>
            <a:endParaRPr lang="en-US" dirty="0"/>
          </a:p>
        </p:txBody>
      </p:sp>
      <p:sp>
        <p:nvSpPr>
          <p:cNvPr id="3" name="Content Placeholder 2"/>
          <p:cNvSpPr>
            <a:spLocks noGrp="1"/>
          </p:cNvSpPr>
          <p:nvPr>
            <p:ph idx="1"/>
          </p:nvPr>
        </p:nvSpPr>
        <p:spPr>
          <a:xfrm>
            <a:off x="9380668" y="1343753"/>
            <a:ext cx="2811332" cy="4833211"/>
          </a:xfrm>
        </p:spPr>
        <p:txBody>
          <a:bodyPr>
            <a:normAutofit fontScale="92500" lnSpcReduction="10000"/>
          </a:bodyPr>
          <a:lstStyle/>
          <a:p>
            <a:r>
              <a:rPr lang="en-US" sz="2000" dirty="0"/>
              <a:t>Top Destinations &amp; Rank</a:t>
            </a:r>
          </a:p>
          <a:p>
            <a:pPr marL="457200" lvl="1" indent="0">
              <a:buNone/>
            </a:pPr>
            <a:r>
              <a:rPr lang="en-US" sz="1600" dirty="0"/>
              <a:t>         (2001 – 2016</a:t>
            </a:r>
            <a:r>
              <a:rPr lang="en-US" sz="1600" dirty="0" smtClean="0"/>
              <a:t>)</a:t>
            </a:r>
          </a:p>
          <a:p>
            <a:pPr marL="457200" lvl="1" indent="0">
              <a:buNone/>
            </a:pPr>
            <a:endParaRPr lang="en-US" sz="1600" dirty="0" smtClean="0">
              <a:solidFill>
                <a:srgbClr val="00B050"/>
              </a:solidFill>
            </a:endParaRPr>
          </a:p>
          <a:p>
            <a:pPr lvl="1"/>
            <a:r>
              <a:rPr lang="en-US" sz="1600" dirty="0" smtClean="0">
                <a:solidFill>
                  <a:srgbClr val="00B050"/>
                </a:solidFill>
              </a:rPr>
              <a:t>China (1 – 1)</a:t>
            </a:r>
          </a:p>
          <a:p>
            <a:pPr lvl="1"/>
            <a:r>
              <a:rPr lang="en-US" sz="1600" dirty="0" smtClean="0">
                <a:solidFill>
                  <a:srgbClr val="00B050"/>
                </a:solidFill>
              </a:rPr>
              <a:t>Mexico (2 – 2)</a:t>
            </a:r>
          </a:p>
          <a:p>
            <a:pPr lvl="1"/>
            <a:r>
              <a:rPr lang="en-US" sz="1600" dirty="0" smtClean="0">
                <a:solidFill>
                  <a:srgbClr val="00B050"/>
                </a:solidFill>
              </a:rPr>
              <a:t>Japan (3 – 3)</a:t>
            </a:r>
          </a:p>
          <a:p>
            <a:pPr lvl="1"/>
            <a:r>
              <a:rPr lang="en-US" sz="1600" dirty="0" smtClean="0">
                <a:solidFill>
                  <a:srgbClr val="00B050"/>
                </a:solidFill>
              </a:rPr>
              <a:t>Indonesia ( 8 – 4)</a:t>
            </a:r>
          </a:p>
          <a:p>
            <a:pPr lvl="1"/>
            <a:r>
              <a:rPr lang="en-US" sz="1600" dirty="0" err="1" smtClean="0">
                <a:solidFill>
                  <a:srgbClr val="00B050"/>
                </a:solidFill>
              </a:rPr>
              <a:t>Philipines</a:t>
            </a:r>
            <a:r>
              <a:rPr lang="en-US" sz="1600" dirty="0" smtClean="0">
                <a:solidFill>
                  <a:srgbClr val="00B050"/>
                </a:solidFill>
              </a:rPr>
              <a:t> (10 – 5)</a:t>
            </a:r>
          </a:p>
          <a:p>
            <a:pPr lvl="1"/>
            <a:r>
              <a:rPr lang="en-US" sz="1600" dirty="0" smtClean="0">
                <a:solidFill>
                  <a:srgbClr val="00B050"/>
                </a:solidFill>
              </a:rPr>
              <a:t>Netherlands (4 – 6)</a:t>
            </a:r>
          </a:p>
          <a:p>
            <a:pPr lvl="1"/>
            <a:r>
              <a:rPr lang="en-US" sz="1600" dirty="0" smtClean="0">
                <a:solidFill>
                  <a:srgbClr val="00B050"/>
                </a:solidFill>
              </a:rPr>
              <a:t>Taiwan (5 – 7)</a:t>
            </a:r>
          </a:p>
          <a:p>
            <a:pPr lvl="1"/>
            <a:r>
              <a:rPr lang="en-US" sz="1600" dirty="0" smtClean="0">
                <a:solidFill>
                  <a:srgbClr val="00B050"/>
                </a:solidFill>
              </a:rPr>
              <a:t>Thailand (11 – 8)</a:t>
            </a:r>
          </a:p>
          <a:p>
            <a:pPr lvl="1"/>
            <a:r>
              <a:rPr lang="en-US" sz="1600" dirty="0" smtClean="0">
                <a:solidFill>
                  <a:srgbClr val="00B050"/>
                </a:solidFill>
              </a:rPr>
              <a:t>Columbia (NR – 9)</a:t>
            </a:r>
          </a:p>
          <a:p>
            <a:pPr lvl="1"/>
            <a:r>
              <a:rPr lang="en-US" sz="1600" dirty="0" smtClean="0">
                <a:solidFill>
                  <a:srgbClr val="00B050"/>
                </a:solidFill>
              </a:rPr>
              <a:t>Germany (NR – 10)</a:t>
            </a:r>
          </a:p>
          <a:p>
            <a:pPr lvl="1"/>
            <a:r>
              <a:rPr lang="en-US" sz="1600" dirty="0" smtClean="0">
                <a:solidFill>
                  <a:srgbClr val="00B050"/>
                </a:solidFill>
              </a:rPr>
              <a:t>Vietnam (NR – 11)</a:t>
            </a:r>
          </a:p>
          <a:p>
            <a:pPr lvl="1"/>
            <a:r>
              <a:rPr lang="en-US" sz="1600" dirty="0" smtClean="0">
                <a:solidFill>
                  <a:srgbClr val="00B050"/>
                </a:solidFill>
              </a:rPr>
              <a:t>Canada (6 – 12)</a:t>
            </a:r>
          </a:p>
          <a:p>
            <a:pPr lvl="1"/>
            <a:r>
              <a:rPr lang="en-US" sz="1600" dirty="0" smtClean="0"/>
              <a:t>ROW-12 (1 – 3)</a:t>
            </a:r>
          </a:p>
          <a:p>
            <a:pPr lvl="1"/>
            <a:r>
              <a:rPr lang="en-US" sz="1600" dirty="0" smtClean="0">
                <a:solidFill>
                  <a:srgbClr val="FF0000"/>
                </a:solidFill>
              </a:rPr>
              <a:t>Spain (7 – NR)</a:t>
            </a:r>
          </a:p>
          <a:p>
            <a:pPr lvl="1"/>
            <a:r>
              <a:rPr lang="en-US" sz="1600" dirty="0" smtClean="0">
                <a:solidFill>
                  <a:srgbClr val="FF0000"/>
                </a:solidFill>
              </a:rPr>
              <a:t>S. Korea (9 – NR)</a:t>
            </a:r>
          </a:p>
          <a:p>
            <a:pPr marL="457200" lvl="1" indent="0">
              <a:buNone/>
            </a:pPr>
            <a:endParaRPr lang="en-US" sz="1600" dirty="0">
              <a:solidFill>
                <a:srgbClr val="FF0000"/>
              </a:solidFill>
            </a:endParaRPr>
          </a:p>
        </p:txBody>
      </p:sp>
      <p:pic>
        <p:nvPicPr>
          <p:cNvPr id="5" name="Picture 4"/>
          <p:cNvPicPr>
            <a:picLocks noChangeAspect="1"/>
          </p:cNvPicPr>
          <p:nvPr/>
        </p:nvPicPr>
        <p:blipFill>
          <a:blip r:embed="rId2"/>
          <a:stretch>
            <a:fillRect/>
          </a:stretch>
        </p:blipFill>
        <p:spPr>
          <a:xfrm>
            <a:off x="0" y="1343753"/>
            <a:ext cx="9380668" cy="5514247"/>
          </a:xfrm>
          <a:prstGeom prst="rect">
            <a:avLst/>
          </a:prstGeom>
        </p:spPr>
      </p:pic>
    </p:spTree>
    <p:extLst>
      <p:ext uri="{BB962C8B-B14F-4D97-AF65-F5344CB8AC3E}">
        <p14:creationId xmlns:p14="http://schemas.microsoft.com/office/powerpoint/2010/main" val="429209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20914" cy="3462234"/>
          </a:xfrm>
          <a:prstGeom prst="rect">
            <a:avLst/>
          </a:prstGeom>
        </p:spPr>
      </p:pic>
      <p:pic>
        <p:nvPicPr>
          <p:cNvPr id="3" name="Picture 2"/>
          <p:cNvPicPr>
            <a:picLocks noChangeAspect="1"/>
          </p:cNvPicPr>
          <p:nvPr/>
        </p:nvPicPr>
        <p:blipFill>
          <a:blip r:embed="rId3"/>
          <a:stretch>
            <a:fillRect/>
          </a:stretch>
        </p:blipFill>
        <p:spPr>
          <a:xfrm>
            <a:off x="0" y="3462234"/>
            <a:ext cx="6120914" cy="3395766"/>
          </a:xfrm>
          <a:prstGeom prst="rect">
            <a:avLst/>
          </a:prstGeom>
        </p:spPr>
      </p:pic>
      <p:pic>
        <p:nvPicPr>
          <p:cNvPr id="4" name="Picture 3"/>
          <p:cNvPicPr>
            <a:picLocks noChangeAspect="1"/>
          </p:cNvPicPr>
          <p:nvPr/>
        </p:nvPicPr>
        <p:blipFill>
          <a:blip r:embed="rId4"/>
          <a:stretch>
            <a:fillRect/>
          </a:stretch>
        </p:blipFill>
        <p:spPr>
          <a:xfrm>
            <a:off x="6120914" y="3462234"/>
            <a:ext cx="6071086" cy="3395766"/>
          </a:xfrm>
          <a:prstGeom prst="rect">
            <a:avLst/>
          </a:prstGeom>
        </p:spPr>
      </p:pic>
    </p:spTree>
    <p:extLst>
      <p:ext uri="{BB962C8B-B14F-4D97-AF65-F5344CB8AC3E}">
        <p14:creationId xmlns:p14="http://schemas.microsoft.com/office/powerpoint/2010/main" val="1427230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05570" cy="3991087"/>
          </a:xfrm>
          <a:prstGeom prst="rect">
            <a:avLst/>
          </a:prstGeom>
        </p:spPr>
      </p:pic>
      <p:pic>
        <p:nvPicPr>
          <p:cNvPr id="3" name="Picture 2"/>
          <p:cNvPicPr>
            <a:picLocks noChangeAspect="1"/>
          </p:cNvPicPr>
          <p:nvPr/>
        </p:nvPicPr>
        <p:blipFill>
          <a:blip r:embed="rId3"/>
          <a:stretch>
            <a:fillRect/>
          </a:stretch>
        </p:blipFill>
        <p:spPr>
          <a:xfrm>
            <a:off x="0" y="3991087"/>
            <a:ext cx="6105570" cy="2866913"/>
          </a:xfrm>
          <a:prstGeom prst="rect">
            <a:avLst/>
          </a:prstGeom>
        </p:spPr>
      </p:pic>
      <p:pic>
        <p:nvPicPr>
          <p:cNvPr id="4" name="Picture 3"/>
          <p:cNvPicPr>
            <a:picLocks noChangeAspect="1"/>
          </p:cNvPicPr>
          <p:nvPr/>
        </p:nvPicPr>
        <p:blipFill>
          <a:blip r:embed="rId4"/>
          <a:stretch>
            <a:fillRect/>
          </a:stretch>
        </p:blipFill>
        <p:spPr>
          <a:xfrm>
            <a:off x="6105571" y="3991087"/>
            <a:ext cx="6086430" cy="2866913"/>
          </a:xfrm>
          <a:prstGeom prst="rect">
            <a:avLst/>
          </a:prstGeom>
        </p:spPr>
      </p:pic>
    </p:spTree>
    <p:extLst>
      <p:ext uri="{BB962C8B-B14F-4D97-AF65-F5344CB8AC3E}">
        <p14:creationId xmlns:p14="http://schemas.microsoft.com/office/powerpoint/2010/main" val="3834317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89246" cy="3487214"/>
          </a:xfrm>
          <a:prstGeom prst="rect">
            <a:avLst/>
          </a:prstGeom>
        </p:spPr>
      </p:pic>
      <p:pic>
        <p:nvPicPr>
          <p:cNvPr id="3" name="Picture 2"/>
          <p:cNvPicPr>
            <a:picLocks noChangeAspect="1"/>
          </p:cNvPicPr>
          <p:nvPr/>
        </p:nvPicPr>
        <p:blipFill>
          <a:blip r:embed="rId3"/>
          <a:stretch>
            <a:fillRect/>
          </a:stretch>
        </p:blipFill>
        <p:spPr>
          <a:xfrm>
            <a:off x="0" y="3482731"/>
            <a:ext cx="5889246" cy="3375270"/>
          </a:xfrm>
          <a:prstGeom prst="rect">
            <a:avLst/>
          </a:prstGeom>
        </p:spPr>
      </p:pic>
      <p:pic>
        <p:nvPicPr>
          <p:cNvPr id="4" name="Picture 3"/>
          <p:cNvPicPr>
            <a:picLocks noChangeAspect="1"/>
          </p:cNvPicPr>
          <p:nvPr/>
        </p:nvPicPr>
        <p:blipFill>
          <a:blip r:embed="rId4"/>
          <a:stretch>
            <a:fillRect/>
          </a:stretch>
        </p:blipFill>
        <p:spPr>
          <a:xfrm>
            <a:off x="5889247" y="3482731"/>
            <a:ext cx="6302754" cy="3375269"/>
          </a:xfrm>
          <a:prstGeom prst="rect">
            <a:avLst/>
          </a:prstGeom>
        </p:spPr>
      </p:pic>
    </p:spTree>
    <p:extLst>
      <p:ext uri="{BB962C8B-B14F-4D97-AF65-F5344CB8AC3E}">
        <p14:creationId xmlns:p14="http://schemas.microsoft.com/office/powerpoint/2010/main" val="129378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61135" cy="3871296"/>
          </a:xfrm>
          <a:prstGeom prst="rect">
            <a:avLst/>
          </a:prstGeom>
        </p:spPr>
      </p:pic>
      <p:pic>
        <p:nvPicPr>
          <p:cNvPr id="3" name="Picture 2"/>
          <p:cNvPicPr>
            <a:picLocks noChangeAspect="1"/>
          </p:cNvPicPr>
          <p:nvPr/>
        </p:nvPicPr>
        <p:blipFill>
          <a:blip r:embed="rId3"/>
          <a:stretch>
            <a:fillRect/>
          </a:stretch>
        </p:blipFill>
        <p:spPr>
          <a:xfrm>
            <a:off x="-1" y="3844829"/>
            <a:ext cx="6261135" cy="3013172"/>
          </a:xfrm>
          <a:prstGeom prst="rect">
            <a:avLst/>
          </a:prstGeom>
        </p:spPr>
      </p:pic>
      <p:pic>
        <p:nvPicPr>
          <p:cNvPr id="4" name="Picture 3"/>
          <p:cNvPicPr>
            <a:picLocks noChangeAspect="1"/>
          </p:cNvPicPr>
          <p:nvPr/>
        </p:nvPicPr>
        <p:blipFill>
          <a:blip r:embed="rId4"/>
          <a:stretch>
            <a:fillRect/>
          </a:stretch>
        </p:blipFill>
        <p:spPr>
          <a:xfrm>
            <a:off x="6261135" y="3871296"/>
            <a:ext cx="5930866" cy="2986705"/>
          </a:xfrm>
          <a:prstGeom prst="rect">
            <a:avLst/>
          </a:prstGeom>
        </p:spPr>
      </p:pic>
    </p:spTree>
    <p:extLst>
      <p:ext uri="{BB962C8B-B14F-4D97-AF65-F5344CB8AC3E}">
        <p14:creationId xmlns:p14="http://schemas.microsoft.com/office/powerpoint/2010/main" val="3426770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968501" cy="3517751"/>
          </a:xfrm>
          <a:prstGeom prst="rect">
            <a:avLst/>
          </a:prstGeom>
        </p:spPr>
      </p:pic>
      <p:pic>
        <p:nvPicPr>
          <p:cNvPr id="3" name="Picture 2"/>
          <p:cNvPicPr>
            <a:picLocks noChangeAspect="1"/>
          </p:cNvPicPr>
          <p:nvPr/>
        </p:nvPicPr>
        <p:blipFill>
          <a:blip r:embed="rId3"/>
          <a:stretch>
            <a:fillRect/>
          </a:stretch>
        </p:blipFill>
        <p:spPr>
          <a:xfrm>
            <a:off x="0" y="3517751"/>
            <a:ext cx="5968501" cy="3340249"/>
          </a:xfrm>
          <a:prstGeom prst="rect">
            <a:avLst/>
          </a:prstGeom>
        </p:spPr>
      </p:pic>
      <p:pic>
        <p:nvPicPr>
          <p:cNvPr id="4" name="Picture 3"/>
          <p:cNvPicPr>
            <a:picLocks noChangeAspect="1"/>
          </p:cNvPicPr>
          <p:nvPr/>
        </p:nvPicPr>
        <p:blipFill>
          <a:blip r:embed="rId4"/>
          <a:stretch>
            <a:fillRect/>
          </a:stretch>
        </p:blipFill>
        <p:spPr>
          <a:xfrm>
            <a:off x="5968500" y="3517750"/>
            <a:ext cx="6223499" cy="3340250"/>
          </a:xfrm>
          <a:prstGeom prst="rect">
            <a:avLst/>
          </a:prstGeom>
        </p:spPr>
      </p:pic>
    </p:spTree>
    <p:extLst>
      <p:ext uri="{BB962C8B-B14F-4D97-AF65-F5344CB8AC3E}">
        <p14:creationId xmlns:p14="http://schemas.microsoft.com/office/powerpoint/2010/main" val="3667243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442835" cy="3582296"/>
          </a:xfrm>
          <a:prstGeom prst="rect">
            <a:avLst/>
          </a:prstGeom>
        </p:spPr>
      </p:pic>
      <p:pic>
        <p:nvPicPr>
          <p:cNvPr id="3" name="Picture 2"/>
          <p:cNvPicPr>
            <a:picLocks noChangeAspect="1"/>
          </p:cNvPicPr>
          <p:nvPr/>
        </p:nvPicPr>
        <p:blipFill>
          <a:blip r:embed="rId3"/>
          <a:stretch>
            <a:fillRect/>
          </a:stretch>
        </p:blipFill>
        <p:spPr>
          <a:xfrm>
            <a:off x="-1" y="3582295"/>
            <a:ext cx="6442835" cy="3275705"/>
          </a:xfrm>
          <a:prstGeom prst="rect">
            <a:avLst/>
          </a:prstGeom>
        </p:spPr>
      </p:pic>
      <p:pic>
        <p:nvPicPr>
          <p:cNvPr id="4" name="Picture 3"/>
          <p:cNvPicPr>
            <a:picLocks noChangeAspect="1"/>
          </p:cNvPicPr>
          <p:nvPr/>
        </p:nvPicPr>
        <p:blipFill>
          <a:blip r:embed="rId4"/>
          <a:stretch>
            <a:fillRect/>
          </a:stretch>
        </p:blipFill>
        <p:spPr>
          <a:xfrm>
            <a:off x="6442834" y="3582294"/>
            <a:ext cx="5749166" cy="3275706"/>
          </a:xfrm>
          <a:prstGeom prst="rect">
            <a:avLst/>
          </a:prstGeom>
        </p:spPr>
      </p:pic>
    </p:spTree>
    <p:extLst>
      <p:ext uri="{BB962C8B-B14F-4D97-AF65-F5344CB8AC3E}">
        <p14:creationId xmlns:p14="http://schemas.microsoft.com/office/powerpoint/2010/main" val="1077717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550024"/>
            <a:ext cx="6103772" cy="3307976"/>
          </a:xfrm>
          <a:prstGeom prst="rect">
            <a:avLst/>
          </a:prstGeom>
        </p:spPr>
      </p:pic>
      <p:pic>
        <p:nvPicPr>
          <p:cNvPr id="4" name="Picture 3"/>
          <p:cNvPicPr>
            <a:picLocks noChangeAspect="1"/>
          </p:cNvPicPr>
          <p:nvPr/>
        </p:nvPicPr>
        <p:blipFill>
          <a:blip r:embed="rId3"/>
          <a:stretch>
            <a:fillRect/>
          </a:stretch>
        </p:blipFill>
        <p:spPr>
          <a:xfrm>
            <a:off x="6083464" y="3550024"/>
            <a:ext cx="6108536" cy="3307976"/>
          </a:xfrm>
          <a:prstGeom prst="rect">
            <a:avLst/>
          </a:prstGeom>
        </p:spPr>
      </p:pic>
      <p:pic>
        <p:nvPicPr>
          <p:cNvPr id="8" name="Picture 7"/>
          <p:cNvPicPr>
            <a:picLocks noChangeAspect="1"/>
          </p:cNvPicPr>
          <p:nvPr/>
        </p:nvPicPr>
        <p:blipFill>
          <a:blip r:embed="rId4"/>
          <a:stretch>
            <a:fillRect/>
          </a:stretch>
        </p:blipFill>
        <p:spPr>
          <a:xfrm>
            <a:off x="0" y="0"/>
            <a:ext cx="6103772" cy="3550024"/>
          </a:xfrm>
          <a:prstGeom prst="rect">
            <a:avLst/>
          </a:prstGeom>
        </p:spPr>
      </p:pic>
    </p:spTree>
    <p:extLst>
      <p:ext uri="{BB962C8B-B14F-4D97-AF65-F5344CB8AC3E}">
        <p14:creationId xmlns:p14="http://schemas.microsoft.com/office/powerpoint/2010/main" val="3974972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14818" cy="3926164"/>
          </a:xfrm>
          <a:prstGeom prst="rect">
            <a:avLst/>
          </a:prstGeom>
        </p:spPr>
      </p:pic>
      <p:pic>
        <p:nvPicPr>
          <p:cNvPr id="3" name="Picture 2"/>
          <p:cNvPicPr>
            <a:picLocks noChangeAspect="1"/>
          </p:cNvPicPr>
          <p:nvPr/>
        </p:nvPicPr>
        <p:blipFill>
          <a:blip r:embed="rId3"/>
          <a:stretch>
            <a:fillRect/>
          </a:stretch>
        </p:blipFill>
        <p:spPr>
          <a:xfrm>
            <a:off x="0" y="3926164"/>
            <a:ext cx="6114817" cy="2931836"/>
          </a:xfrm>
          <a:prstGeom prst="rect">
            <a:avLst/>
          </a:prstGeom>
        </p:spPr>
      </p:pic>
      <p:pic>
        <p:nvPicPr>
          <p:cNvPr id="4" name="Picture 3"/>
          <p:cNvPicPr>
            <a:picLocks noChangeAspect="1"/>
          </p:cNvPicPr>
          <p:nvPr/>
        </p:nvPicPr>
        <p:blipFill>
          <a:blip r:embed="rId4"/>
          <a:stretch>
            <a:fillRect/>
          </a:stretch>
        </p:blipFill>
        <p:spPr>
          <a:xfrm>
            <a:off x="6089375" y="3926164"/>
            <a:ext cx="6102625" cy="2931836"/>
          </a:xfrm>
          <a:prstGeom prst="rect">
            <a:avLst/>
          </a:prstGeom>
        </p:spPr>
      </p:pic>
    </p:spTree>
    <p:extLst>
      <p:ext uri="{BB962C8B-B14F-4D97-AF65-F5344CB8AC3E}">
        <p14:creationId xmlns:p14="http://schemas.microsoft.com/office/powerpoint/2010/main" val="3321748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77053" cy="3450635"/>
          </a:xfrm>
          <a:prstGeom prst="rect">
            <a:avLst/>
          </a:prstGeom>
        </p:spPr>
      </p:pic>
      <p:pic>
        <p:nvPicPr>
          <p:cNvPr id="3" name="Picture 2"/>
          <p:cNvPicPr>
            <a:picLocks noChangeAspect="1"/>
          </p:cNvPicPr>
          <p:nvPr/>
        </p:nvPicPr>
        <p:blipFill>
          <a:blip r:embed="rId3"/>
          <a:stretch>
            <a:fillRect/>
          </a:stretch>
        </p:blipFill>
        <p:spPr>
          <a:xfrm>
            <a:off x="0" y="3450634"/>
            <a:ext cx="5877053" cy="3407365"/>
          </a:xfrm>
          <a:prstGeom prst="rect">
            <a:avLst/>
          </a:prstGeom>
        </p:spPr>
      </p:pic>
      <p:pic>
        <p:nvPicPr>
          <p:cNvPr id="4" name="Picture 3"/>
          <p:cNvPicPr>
            <a:picLocks noChangeAspect="1"/>
          </p:cNvPicPr>
          <p:nvPr/>
        </p:nvPicPr>
        <p:blipFill>
          <a:blip r:embed="rId4"/>
          <a:stretch>
            <a:fillRect/>
          </a:stretch>
        </p:blipFill>
        <p:spPr>
          <a:xfrm>
            <a:off x="5877053" y="3450634"/>
            <a:ext cx="6314947" cy="3407366"/>
          </a:xfrm>
          <a:prstGeom prst="rect">
            <a:avLst/>
          </a:prstGeom>
        </p:spPr>
      </p:pic>
    </p:spTree>
    <p:extLst>
      <p:ext uri="{BB962C8B-B14F-4D97-AF65-F5344CB8AC3E}">
        <p14:creationId xmlns:p14="http://schemas.microsoft.com/office/powerpoint/2010/main" val="467755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5304"/>
            <a:ext cx="10515600" cy="1140310"/>
          </a:xfrm>
        </p:spPr>
        <p:txBody>
          <a:bodyPr/>
          <a:lstStyle/>
          <a:p>
            <a:r>
              <a:rPr lang="en-US" dirty="0" smtClean="0"/>
              <a:t>TPP &amp; Japan – What now?</a:t>
            </a:r>
            <a:endParaRPr lang="en-US" dirty="0"/>
          </a:p>
        </p:txBody>
      </p:sp>
      <p:sp>
        <p:nvSpPr>
          <p:cNvPr id="8" name="Content Placeholder 7"/>
          <p:cNvSpPr>
            <a:spLocks noGrp="1"/>
          </p:cNvSpPr>
          <p:nvPr>
            <p:ph idx="1"/>
          </p:nvPr>
        </p:nvSpPr>
        <p:spPr>
          <a:xfrm>
            <a:off x="838200" y="1441525"/>
            <a:ext cx="10515600" cy="4735438"/>
          </a:xfrm>
        </p:spPr>
        <p:txBody>
          <a:bodyPr>
            <a:normAutofit fontScale="92500"/>
          </a:bodyPr>
          <a:lstStyle/>
          <a:p>
            <a:r>
              <a:rPr lang="en-US" dirty="0" smtClean="0"/>
              <a:t>U.S. </a:t>
            </a:r>
            <a:r>
              <a:rPr lang="en-US" dirty="0"/>
              <a:t>already has trade agreements in place with six of the TPP member countries: Australia, Canada, Chile, Mexico, Peru and Singapore. </a:t>
            </a:r>
            <a:endParaRPr lang="en-US" dirty="0" smtClean="0"/>
          </a:p>
          <a:p>
            <a:r>
              <a:rPr lang="en-US" dirty="0" smtClean="0"/>
              <a:t>But </a:t>
            </a:r>
            <a:r>
              <a:rPr lang="en-US" dirty="0"/>
              <a:t>the U.S. isn’t the only TPP member that has been aggressively negotiating trade agreements; </a:t>
            </a:r>
            <a:endParaRPr lang="en-US" dirty="0" smtClean="0"/>
          </a:p>
          <a:p>
            <a:r>
              <a:rPr lang="en-US" dirty="0" smtClean="0"/>
              <a:t>all </a:t>
            </a:r>
            <a:r>
              <a:rPr lang="en-US" dirty="0"/>
              <a:t>TPP members are currently negotiating RTAs outside of TPP. </a:t>
            </a:r>
            <a:endParaRPr lang="en-US" dirty="0" smtClean="0"/>
          </a:p>
          <a:p>
            <a:r>
              <a:rPr lang="en-US" dirty="0" smtClean="0"/>
              <a:t>For </a:t>
            </a:r>
            <a:r>
              <a:rPr lang="en-US" dirty="0"/>
              <a:t>example, Japan has signed 12 regional and bilateral free trade agreements. </a:t>
            </a:r>
            <a:endParaRPr lang="en-US" dirty="0" smtClean="0"/>
          </a:p>
          <a:p>
            <a:pPr lvl="1"/>
            <a:r>
              <a:rPr lang="en-US" dirty="0" smtClean="0"/>
              <a:t>Partners </a:t>
            </a:r>
            <a:r>
              <a:rPr lang="en-US" dirty="0"/>
              <a:t>include Singapore, Mexico, Malaysia, Chile, Thailand, Indonesia, Brunei, the Association of Southeast Asian Nations (ASEAN), the Philippines, Switzerland, Vietnam, India, Peru, Australia and Mongolia. In addition, Japan is negotiating agreements with Canada, Colombia, China, the European Union, Regional Comprehensive Economic Partnership (RCEP) nations and Turkey. </a:t>
            </a:r>
          </a:p>
        </p:txBody>
      </p:sp>
    </p:spTree>
    <p:extLst>
      <p:ext uri="{BB962C8B-B14F-4D97-AF65-F5344CB8AC3E}">
        <p14:creationId xmlns:p14="http://schemas.microsoft.com/office/powerpoint/2010/main" val="164461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304"/>
            <a:ext cx="10515600" cy="978946"/>
          </a:xfrm>
        </p:spPr>
        <p:txBody>
          <a:bodyPr>
            <a:normAutofit/>
          </a:bodyPr>
          <a:lstStyle/>
          <a:p>
            <a:pPr algn="ctr"/>
            <a:r>
              <a:rPr lang="en-US" dirty="0" smtClean="0"/>
              <a:t>US Pork Exports</a:t>
            </a:r>
            <a:endParaRPr lang="en-US" dirty="0"/>
          </a:p>
        </p:txBody>
      </p:sp>
      <p:sp>
        <p:nvSpPr>
          <p:cNvPr id="3" name="Content Placeholder 2"/>
          <p:cNvSpPr>
            <a:spLocks noGrp="1"/>
          </p:cNvSpPr>
          <p:nvPr>
            <p:ph idx="1"/>
          </p:nvPr>
        </p:nvSpPr>
        <p:spPr>
          <a:xfrm>
            <a:off x="9412939" y="1299955"/>
            <a:ext cx="2779061" cy="4877008"/>
          </a:xfrm>
        </p:spPr>
        <p:txBody>
          <a:bodyPr>
            <a:normAutofit/>
          </a:bodyPr>
          <a:lstStyle/>
          <a:p>
            <a:r>
              <a:rPr lang="en-US" sz="1800" dirty="0" smtClean="0"/>
              <a:t>Top Destinations &amp; Rank</a:t>
            </a:r>
          </a:p>
          <a:p>
            <a:pPr marL="0" indent="0">
              <a:buNone/>
            </a:pPr>
            <a:r>
              <a:rPr lang="en-US" sz="1600" dirty="0" smtClean="0"/>
              <a:t>            2001-2016</a:t>
            </a:r>
          </a:p>
          <a:p>
            <a:pPr lvl="1"/>
            <a:r>
              <a:rPr lang="en-US" sz="1600" dirty="0" smtClean="0">
                <a:solidFill>
                  <a:srgbClr val="00B050"/>
                </a:solidFill>
              </a:rPr>
              <a:t>Japan (1 – 1)</a:t>
            </a:r>
          </a:p>
          <a:p>
            <a:pPr lvl="1"/>
            <a:r>
              <a:rPr lang="en-US" sz="1600" dirty="0" smtClean="0">
                <a:solidFill>
                  <a:srgbClr val="00B050"/>
                </a:solidFill>
              </a:rPr>
              <a:t>Mexico (2 – 2)</a:t>
            </a:r>
          </a:p>
          <a:p>
            <a:pPr lvl="1"/>
            <a:r>
              <a:rPr lang="en-US" sz="1600" dirty="0" smtClean="0">
                <a:solidFill>
                  <a:srgbClr val="00B050"/>
                </a:solidFill>
              </a:rPr>
              <a:t>Canada (3 – 3)</a:t>
            </a:r>
          </a:p>
          <a:p>
            <a:pPr lvl="1"/>
            <a:r>
              <a:rPr lang="en-US" sz="1600" dirty="0" smtClean="0">
                <a:solidFill>
                  <a:srgbClr val="00B050"/>
                </a:solidFill>
              </a:rPr>
              <a:t>China/Taiwan (5 – 4)</a:t>
            </a:r>
          </a:p>
          <a:p>
            <a:pPr lvl="1"/>
            <a:r>
              <a:rPr lang="en-US" sz="1600" dirty="0" smtClean="0">
                <a:solidFill>
                  <a:srgbClr val="00B050"/>
                </a:solidFill>
              </a:rPr>
              <a:t>S. Korea (6 – 5)</a:t>
            </a:r>
          </a:p>
          <a:p>
            <a:pPr lvl="1"/>
            <a:r>
              <a:rPr lang="en-US" sz="1600" dirty="0" smtClean="0">
                <a:solidFill>
                  <a:srgbClr val="00B050"/>
                </a:solidFill>
              </a:rPr>
              <a:t>Australia (NR – 6)</a:t>
            </a:r>
          </a:p>
          <a:p>
            <a:pPr lvl="1"/>
            <a:r>
              <a:rPr lang="en-US" sz="1600" dirty="0" smtClean="0">
                <a:solidFill>
                  <a:srgbClr val="00B050"/>
                </a:solidFill>
              </a:rPr>
              <a:t>Hong Kong (7 – 7)</a:t>
            </a:r>
          </a:p>
          <a:p>
            <a:pPr lvl="1"/>
            <a:r>
              <a:rPr lang="en-US" sz="1600" dirty="0" smtClean="0">
                <a:solidFill>
                  <a:srgbClr val="00B050"/>
                </a:solidFill>
              </a:rPr>
              <a:t>Columbia (NR – 8)</a:t>
            </a:r>
          </a:p>
          <a:p>
            <a:pPr lvl="1"/>
            <a:r>
              <a:rPr lang="en-US" sz="1600" dirty="0" smtClean="0">
                <a:solidFill>
                  <a:srgbClr val="00B050"/>
                </a:solidFill>
              </a:rPr>
              <a:t>Dom Rep (NR – 9)</a:t>
            </a:r>
          </a:p>
          <a:p>
            <a:pPr lvl="1"/>
            <a:r>
              <a:rPr lang="en-US" sz="1600" dirty="0" smtClean="0">
                <a:solidFill>
                  <a:srgbClr val="00B050"/>
                </a:solidFill>
              </a:rPr>
              <a:t>Honduras (8 – 10)</a:t>
            </a:r>
          </a:p>
          <a:p>
            <a:pPr lvl="1"/>
            <a:r>
              <a:rPr lang="en-US" sz="1600" dirty="0" smtClean="0"/>
              <a:t>ROW (4 – 6)</a:t>
            </a:r>
          </a:p>
          <a:p>
            <a:pPr lvl="1"/>
            <a:r>
              <a:rPr lang="en-US" sz="1600" dirty="0" smtClean="0">
                <a:solidFill>
                  <a:srgbClr val="FF0000"/>
                </a:solidFill>
              </a:rPr>
              <a:t>Russia (5 –NR)</a:t>
            </a:r>
            <a:endParaRPr lang="en-US" sz="1600" dirty="0">
              <a:solidFill>
                <a:srgbClr val="FF0000"/>
              </a:solidFill>
            </a:endParaRPr>
          </a:p>
        </p:txBody>
      </p:sp>
      <p:pic>
        <p:nvPicPr>
          <p:cNvPr id="5" name="Picture 4"/>
          <p:cNvPicPr>
            <a:picLocks noChangeAspect="1"/>
          </p:cNvPicPr>
          <p:nvPr/>
        </p:nvPicPr>
        <p:blipFill>
          <a:blip r:embed="rId2"/>
          <a:stretch>
            <a:fillRect/>
          </a:stretch>
        </p:blipFill>
        <p:spPr>
          <a:xfrm>
            <a:off x="-1" y="1299955"/>
            <a:ext cx="9412941" cy="5558045"/>
          </a:xfrm>
          <a:prstGeom prst="rect">
            <a:avLst/>
          </a:prstGeom>
        </p:spPr>
      </p:pic>
    </p:spTree>
    <p:extLst>
      <p:ext uri="{BB962C8B-B14F-4D97-AF65-F5344CB8AC3E}">
        <p14:creationId xmlns:p14="http://schemas.microsoft.com/office/powerpoint/2010/main" val="3087907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Trade Issues</a:t>
            </a:r>
            <a:endParaRPr lang="en-US" dirty="0"/>
          </a:p>
        </p:txBody>
      </p:sp>
      <p:sp>
        <p:nvSpPr>
          <p:cNvPr id="4" name="Text Placeholder 3"/>
          <p:cNvSpPr>
            <a:spLocks noGrp="1"/>
          </p:cNvSpPr>
          <p:nvPr>
            <p:ph type="body" idx="1"/>
          </p:nvPr>
        </p:nvSpPr>
        <p:spPr>
          <a:xfrm>
            <a:off x="839788" y="1681163"/>
            <a:ext cx="5157787" cy="416578"/>
          </a:xfrm>
        </p:spPr>
        <p:txBody>
          <a:bodyPr>
            <a:normAutofit lnSpcReduction="10000"/>
          </a:bodyPr>
          <a:lstStyle/>
          <a:p>
            <a:r>
              <a:rPr lang="en-US" dirty="0" smtClean="0"/>
              <a:t>TPP Countries	</a:t>
            </a:r>
            <a:endParaRPr lang="en-US" dirty="0"/>
          </a:p>
        </p:txBody>
      </p:sp>
      <p:sp>
        <p:nvSpPr>
          <p:cNvPr id="5" name="Content Placeholder 4"/>
          <p:cNvSpPr>
            <a:spLocks noGrp="1"/>
          </p:cNvSpPr>
          <p:nvPr>
            <p:ph sz="half" idx="2"/>
          </p:nvPr>
        </p:nvSpPr>
        <p:spPr>
          <a:xfrm>
            <a:off x="839788" y="2097741"/>
            <a:ext cx="5157787" cy="4091922"/>
          </a:xfrm>
        </p:spPr>
        <p:txBody>
          <a:bodyPr>
            <a:normAutofit fontScale="92500" lnSpcReduction="10000"/>
          </a:bodyPr>
          <a:lstStyle/>
          <a:p>
            <a:r>
              <a:rPr lang="en-US" sz="2400" dirty="0" smtClean="0"/>
              <a:t>Improved access</a:t>
            </a:r>
          </a:p>
          <a:p>
            <a:pPr lvl="1"/>
            <a:r>
              <a:rPr lang="en-US" sz="2000" dirty="0" smtClean="0"/>
              <a:t>Tariff reductions</a:t>
            </a:r>
          </a:p>
          <a:p>
            <a:pPr lvl="2"/>
            <a:r>
              <a:rPr lang="en-US" sz="1600" dirty="0" smtClean="0"/>
              <a:t>Vietnam (corn, soybeans </a:t>
            </a:r>
            <a:r>
              <a:rPr lang="en-US" sz="1600" dirty="0" err="1" smtClean="0"/>
              <a:t>soyoil</a:t>
            </a:r>
            <a:r>
              <a:rPr lang="en-US" sz="1600" dirty="0" smtClean="0"/>
              <a:t>, pork, poultry)</a:t>
            </a:r>
          </a:p>
          <a:p>
            <a:pPr lvl="2"/>
            <a:r>
              <a:rPr lang="en-US" sz="1600" dirty="0" smtClean="0"/>
              <a:t>Japan (beef, pork, poultry)</a:t>
            </a:r>
          </a:p>
          <a:p>
            <a:pPr lvl="1"/>
            <a:r>
              <a:rPr lang="en-US" sz="2000" dirty="0" smtClean="0"/>
              <a:t>Increase TRQs</a:t>
            </a:r>
          </a:p>
          <a:p>
            <a:pPr lvl="2"/>
            <a:r>
              <a:rPr lang="en-US" sz="1600" dirty="0" smtClean="0"/>
              <a:t>Japan (rice, dairy)</a:t>
            </a:r>
          </a:p>
          <a:p>
            <a:r>
              <a:rPr lang="en-US" sz="2400" dirty="0" smtClean="0"/>
              <a:t>Biotechnology approval processes</a:t>
            </a:r>
          </a:p>
          <a:p>
            <a:r>
              <a:rPr lang="en-US" sz="2400" dirty="0" smtClean="0"/>
              <a:t>Export subsidy elimination</a:t>
            </a:r>
          </a:p>
          <a:p>
            <a:r>
              <a:rPr lang="en-US" sz="2400" dirty="0" smtClean="0"/>
              <a:t>Trade remedies</a:t>
            </a:r>
          </a:p>
          <a:p>
            <a:r>
              <a:rPr lang="en-US" sz="2400" dirty="0" smtClean="0"/>
              <a:t>SPS measures</a:t>
            </a:r>
          </a:p>
          <a:p>
            <a:r>
              <a:rPr lang="en-US" sz="2400" dirty="0" smtClean="0"/>
              <a:t>Dispute settlement processes</a:t>
            </a:r>
          </a:p>
          <a:p>
            <a:r>
              <a:rPr lang="en-US" sz="2400" dirty="0" smtClean="0"/>
              <a:t>Geographic indicators</a:t>
            </a:r>
          </a:p>
          <a:p>
            <a:endParaRPr lang="en-US" sz="2400" dirty="0" smtClean="0"/>
          </a:p>
          <a:p>
            <a:endParaRPr lang="en-US" sz="2400" dirty="0"/>
          </a:p>
        </p:txBody>
      </p:sp>
      <p:sp>
        <p:nvSpPr>
          <p:cNvPr id="6" name="Text Placeholder 5"/>
          <p:cNvSpPr>
            <a:spLocks noGrp="1"/>
          </p:cNvSpPr>
          <p:nvPr>
            <p:ph type="body" sz="quarter" idx="3"/>
          </p:nvPr>
        </p:nvSpPr>
        <p:spPr>
          <a:xfrm>
            <a:off x="6172200" y="1681163"/>
            <a:ext cx="5183188" cy="416578"/>
          </a:xfrm>
        </p:spPr>
        <p:txBody>
          <a:bodyPr>
            <a:normAutofit lnSpcReduction="10000"/>
          </a:bodyPr>
          <a:lstStyle/>
          <a:p>
            <a:r>
              <a:rPr lang="en-US" dirty="0" smtClean="0"/>
              <a:t>TTIP </a:t>
            </a:r>
            <a:endParaRPr lang="en-US" dirty="0"/>
          </a:p>
        </p:txBody>
      </p:sp>
      <p:sp>
        <p:nvSpPr>
          <p:cNvPr id="7" name="Content Placeholder 6"/>
          <p:cNvSpPr>
            <a:spLocks noGrp="1"/>
          </p:cNvSpPr>
          <p:nvPr>
            <p:ph sz="quarter" idx="4"/>
          </p:nvPr>
        </p:nvSpPr>
        <p:spPr>
          <a:xfrm>
            <a:off x="6172200" y="2097741"/>
            <a:ext cx="5183188" cy="4091922"/>
          </a:xfrm>
        </p:spPr>
        <p:txBody>
          <a:bodyPr>
            <a:normAutofit/>
          </a:bodyPr>
          <a:lstStyle/>
          <a:p>
            <a:r>
              <a:rPr lang="en-US" sz="2400" dirty="0" smtClean="0"/>
              <a:t>Sanitary &amp; </a:t>
            </a:r>
            <a:r>
              <a:rPr lang="en-US" sz="2400" dirty="0" err="1" smtClean="0"/>
              <a:t>phytosanitary</a:t>
            </a:r>
            <a:r>
              <a:rPr lang="en-US" sz="2400" dirty="0" smtClean="0"/>
              <a:t> measures</a:t>
            </a:r>
          </a:p>
          <a:p>
            <a:r>
              <a:rPr lang="en-US" sz="2400" dirty="0" smtClean="0"/>
              <a:t>Oppose geographic indicators</a:t>
            </a:r>
          </a:p>
          <a:p>
            <a:r>
              <a:rPr lang="en-US" sz="2400" dirty="0" smtClean="0"/>
              <a:t>Oppose precautionary principle</a:t>
            </a:r>
          </a:p>
          <a:p>
            <a:r>
              <a:rPr lang="en-US" sz="2400" dirty="0" smtClean="0"/>
              <a:t>Biotechnology product access</a:t>
            </a:r>
          </a:p>
          <a:p>
            <a:r>
              <a:rPr lang="en-US" sz="2400" dirty="0" smtClean="0"/>
              <a:t>Eliminate non-tariff trade barriers</a:t>
            </a:r>
          </a:p>
          <a:p>
            <a:r>
              <a:rPr lang="en-US" sz="2400" dirty="0" smtClean="0"/>
              <a:t>Hormones &amp; beta agonists</a:t>
            </a:r>
          </a:p>
          <a:p>
            <a:r>
              <a:rPr lang="en-US" sz="2400" dirty="0" smtClean="0"/>
              <a:t>Inspections</a:t>
            </a:r>
          </a:p>
          <a:p>
            <a:r>
              <a:rPr lang="en-US" sz="2400" dirty="0" smtClean="0"/>
              <a:t>Include all ag products and policies in negotiations</a:t>
            </a:r>
            <a:endParaRPr lang="en-US" sz="2400" dirty="0"/>
          </a:p>
        </p:txBody>
      </p:sp>
    </p:spTree>
    <p:extLst>
      <p:ext uri="{BB962C8B-B14F-4D97-AF65-F5344CB8AC3E}">
        <p14:creationId xmlns:p14="http://schemas.microsoft.com/office/powerpoint/2010/main" val="3121067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18335"/>
            <a:ext cx="10515600" cy="946672"/>
          </a:xfrm>
        </p:spPr>
        <p:txBody>
          <a:bodyPr/>
          <a:lstStyle/>
          <a:p>
            <a:r>
              <a:rPr lang="en-US" dirty="0" smtClean="0"/>
              <a:t>NAFTA Update Issues</a:t>
            </a:r>
            <a:endParaRPr lang="en-US" dirty="0"/>
          </a:p>
        </p:txBody>
      </p:sp>
      <p:sp>
        <p:nvSpPr>
          <p:cNvPr id="8" name="Content Placeholder 7"/>
          <p:cNvSpPr>
            <a:spLocks noGrp="1"/>
          </p:cNvSpPr>
          <p:nvPr>
            <p:ph idx="1"/>
          </p:nvPr>
        </p:nvSpPr>
        <p:spPr>
          <a:xfrm>
            <a:off x="838200" y="1065007"/>
            <a:ext cx="10515600" cy="5111956"/>
          </a:xfrm>
        </p:spPr>
        <p:txBody>
          <a:bodyPr/>
          <a:lstStyle/>
          <a:p>
            <a:r>
              <a:rPr lang="en-US" dirty="0" smtClean="0"/>
              <a:t>Address issues included in TPP</a:t>
            </a:r>
          </a:p>
          <a:p>
            <a:pPr lvl="1"/>
            <a:r>
              <a:rPr lang="en-US" dirty="0" smtClean="0"/>
              <a:t>Biotechnology</a:t>
            </a:r>
          </a:p>
          <a:p>
            <a:pPr lvl="1"/>
            <a:r>
              <a:rPr lang="en-US" dirty="0" smtClean="0"/>
              <a:t>Geographic indicators</a:t>
            </a:r>
          </a:p>
          <a:p>
            <a:pPr lvl="1"/>
            <a:r>
              <a:rPr lang="en-US" dirty="0" smtClean="0"/>
              <a:t>SPS measures</a:t>
            </a:r>
          </a:p>
          <a:p>
            <a:pPr lvl="1"/>
            <a:r>
              <a:rPr lang="en-US" dirty="0" smtClean="0"/>
              <a:t>Dispute resolution</a:t>
            </a:r>
          </a:p>
          <a:p>
            <a:r>
              <a:rPr lang="en-US" dirty="0" smtClean="0"/>
              <a:t>Improved border crossing procedures</a:t>
            </a:r>
          </a:p>
          <a:p>
            <a:pPr lvl="1"/>
            <a:endParaRPr lang="en-US" dirty="0"/>
          </a:p>
        </p:txBody>
      </p:sp>
    </p:spTree>
    <p:extLst>
      <p:ext uri="{BB962C8B-B14F-4D97-AF65-F5344CB8AC3E}">
        <p14:creationId xmlns:p14="http://schemas.microsoft.com/office/powerpoint/2010/main" val="1004251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456726" cy="6858000"/>
          </a:xfrm>
          <a:prstGeom prst="rect">
            <a:avLst/>
          </a:prstGeom>
        </p:spPr>
      </p:pic>
      <p:pic>
        <p:nvPicPr>
          <p:cNvPr id="5" name="Picture 4"/>
          <p:cNvPicPr>
            <a:picLocks noChangeAspect="1"/>
          </p:cNvPicPr>
          <p:nvPr/>
        </p:nvPicPr>
        <p:blipFill>
          <a:blip r:embed="rId3"/>
          <a:stretch>
            <a:fillRect/>
          </a:stretch>
        </p:blipFill>
        <p:spPr>
          <a:xfrm>
            <a:off x="6763092" y="0"/>
            <a:ext cx="5428908" cy="6858000"/>
          </a:xfrm>
          <a:prstGeom prst="rect">
            <a:avLst/>
          </a:prstGeom>
        </p:spPr>
      </p:pic>
    </p:spTree>
    <p:extLst>
      <p:ext uri="{BB962C8B-B14F-4D97-AF65-F5344CB8AC3E}">
        <p14:creationId xmlns:p14="http://schemas.microsoft.com/office/powerpoint/2010/main" val="3168833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421854" cy="6879694"/>
          </a:xfrm>
          <a:prstGeom prst="rect">
            <a:avLst/>
          </a:prstGeom>
        </p:spPr>
      </p:pic>
      <p:pic>
        <p:nvPicPr>
          <p:cNvPr id="3" name="Picture 2"/>
          <p:cNvPicPr>
            <a:picLocks noChangeAspect="1"/>
          </p:cNvPicPr>
          <p:nvPr/>
        </p:nvPicPr>
        <p:blipFill>
          <a:blip r:embed="rId3"/>
          <a:stretch>
            <a:fillRect/>
          </a:stretch>
        </p:blipFill>
        <p:spPr>
          <a:xfrm>
            <a:off x="6777319" y="-8801"/>
            <a:ext cx="5414682" cy="6866801"/>
          </a:xfrm>
          <a:prstGeom prst="rect">
            <a:avLst/>
          </a:prstGeom>
        </p:spPr>
      </p:pic>
    </p:spTree>
    <p:extLst>
      <p:ext uri="{BB962C8B-B14F-4D97-AF65-F5344CB8AC3E}">
        <p14:creationId xmlns:p14="http://schemas.microsoft.com/office/powerpoint/2010/main" val="41569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6521"/>
          </a:xfrm>
        </p:spPr>
        <p:txBody>
          <a:bodyPr>
            <a:normAutofit/>
          </a:bodyPr>
          <a:lstStyle/>
          <a:p>
            <a:pPr algn="ctr"/>
            <a:r>
              <a:rPr lang="en-US" sz="3600" dirty="0" smtClean="0"/>
              <a:t>US Beef Exports </a:t>
            </a:r>
            <a:endParaRPr lang="en-US" sz="3600" dirty="0"/>
          </a:p>
        </p:txBody>
      </p:sp>
      <p:sp>
        <p:nvSpPr>
          <p:cNvPr id="3" name="Content Placeholder 2"/>
          <p:cNvSpPr>
            <a:spLocks noGrp="1"/>
          </p:cNvSpPr>
          <p:nvPr>
            <p:ph idx="1"/>
          </p:nvPr>
        </p:nvSpPr>
        <p:spPr>
          <a:xfrm>
            <a:off x="8810514" y="1315942"/>
            <a:ext cx="3291840" cy="4861021"/>
          </a:xfrm>
        </p:spPr>
        <p:txBody>
          <a:bodyPr>
            <a:normAutofit lnSpcReduction="10000"/>
          </a:bodyPr>
          <a:lstStyle/>
          <a:p>
            <a:r>
              <a:rPr lang="en-US" sz="2000" dirty="0" smtClean="0"/>
              <a:t>Top Destinations &amp; Rank</a:t>
            </a:r>
          </a:p>
          <a:p>
            <a:pPr marL="457200" lvl="1" indent="0">
              <a:buNone/>
            </a:pPr>
            <a:r>
              <a:rPr lang="en-US" sz="1600" dirty="0" smtClean="0"/>
              <a:t>         (2001 – 2016)</a:t>
            </a:r>
          </a:p>
          <a:p>
            <a:pPr marL="457200" lvl="1" indent="0">
              <a:buNone/>
            </a:pPr>
            <a:endParaRPr lang="en-US" sz="1600" dirty="0" smtClean="0"/>
          </a:p>
          <a:p>
            <a:pPr lvl="1"/>
            <a:r>
              <a:rPr lang="en-US" sz="1600" dirty="0" smtClean="0">
                <a:solidFill>
                  <a:srgbClr val="00B050"/>
                </a:solidFill>
              </a:rPr>
              <a:t>Japan (1 – 1)</a:t>
            </a:r>
          </a:p>
          <a:p>
            <a:pPr lvl="1"/>
            <a:r>
              <a:rPr lang="en-US" sz="1600" dirty="0" smtClean="0">
                <a:solidFill>
                  <a:srgbClr val="00B050"/>
                </a:solidFill>
              </a:rPr>
              <a:t>S. Korea (3 – 2)</a:t>
            </a:r>
          </a:p>
          <a:p>
            <a:pPr lvl="1"/>
            <a:r>
              <a:rPr lang="en-US" sz="1600" dirty="0" smtClean="0">
                <a:solidFill>
                  <a:srgbClr val="00B050"/>
                </a:solidFill>
              </a:rPr>
              <a:t>Mexico (2 – 3)</a:t>
            </a:r>
          </a:p>
          <a:p>
            <a:pPr lvl="1"/>
            <a:r>
              <a:rPr lang="en-US" sz="1600" dirty="0" smtClean="0">
                <a:solidFill>
                  <a:srgbClr val="00B050"/>
                </a:solidFill>
              </a:rPr>
              <a:t>Hong Kong (5 – 4)</a:t>
            </a:r>
          </a:p>
          <a:p>
            <a:pPr lvl="1"/>
            <a:r>
              <a:rPr lang="en-US" sz="1600" dirty="0" smtClean="0">
                <a:solidFill>
                  <a:srgbClr val="00B050"/>
                </a:solidFill>
              </a:rPr>
              <a:t>Canada (4 – 5)</a:t>
            </a:r>
          </a:p>
          <a:p>
            <a:pPr lvl="1"/>
            <a:r>
              <a:rPr lang="en-US" sz="1600" dirty="0" smtClean="0">
                <a:solidFill>
                  <a:srgbClr val="00B050"/>
                </a:solidFill>
              </a:rPr>
              <a:t>Taiwan (6 –6)</a:t>
            </a:r>
          </a:p>
          <a:p>
            <a:pPr lvl="1"/>
            <a:r>
              <a:rPr lang="en-US" sz="1600" dirty="0" smtClean="0">
                <a:solidFill>
                  <a:srgbClr val="00B050"/>
                </a:solidFill>
              </a:rPr>
              <a:t>Netherlands ( NR – 7)</a:t>
            </a:r>
          </a:p>
          <a:p>
            <a:pPr lvl="1"/>
            <a:r>
              <a:rPr lang="en-US" sz="1600" dirty="0" smtClean="0">
                <a:solidFill>
                  <a:srgbClr val="00B050"/>
                </a:solidFill>
              </a:rPr>
              <a:t>UAE (NR – 8)</a:t>
            </a:r>
          </a:p>
          <a:p>
            <a:pPr lvl="1"/>
            <a:r>
              <a:rPr lang="en-US" sz="1600" dirty="0" smtClean="0">
                <a:solidFill>
                  <a:srgbClr val="00B050"/>
                </a:solidFill>
              </a:rPr>
              <a:t>Italy (NR – 9)</a:t>
            </a:r>
          </a:p>
          <a:p>
            <a:pPr lvl="1"/>
            <a:r>
              <a:rPr lang="en-US" sz="1600" dirty="0" smtClean="0">
                <a:solidFill>
                  <a:srgbClr val="00B050"/>
                </a:solidFill>
              </a:rPr>
              <a:t>Dom Rep (NR – 10)</a:t>
            </a:r>
          </a:p>
          <a:p>
            <a:pPr lvl="1"/>
            <a:r>
              <a:rPr lang="en-US" sz="1600" dirty="0" smtClean="0"/>
              <a:t>ROW (5 – 6)</a:t>
            </a:r>
          </a:p>
          <a:p>
            <a:pPr lvl="1"/>
            <a:r>
              <a:rPr lang="en-US" sz="1600" dirty="0" smtClean="0">
                <a:solidFill>
                  <a:srgbClr val="FF0000"/>
                </a:solidFill>
              </a:rPr>
              <a:t>Bahamas (7 – NR)</a:t>
            </a:r>
          </a:p>
          <a:p>
            <a:pPr lvl="1"/>
            <a:r>
              <a:rPr lang="en-US" sz="1600" dirty="0" smtClean="0">
                <a:solidFill>
                  <a:srgbClr val="FF0000"/>
                </a:solidFill>
              </a:rPr>
              <a:t>Russia (8 – NR)</a:t>
            </a:r>
          </a:p>
          <a:p>
            <a:pPr lvl="1"/>
            <a:r>
              <a:rPr lang="en-US" sz="1600" dirty="0" smtClean="0">
                <a:solidFill>
                  <a:srgbClr val="FF0000"/>
                </a:solidFill>
              </a:rPr>
              <a:t>Bermuda (9 – NR)</a:t>
            </a:r>
          </a:p>
          <a:p>
            <a:pPr lvl="1"/>
            <a:r>
              <a:rPr lang="en-US" sz="1600" dirty="0" smtClean="0">
                <a:solidFill>
                  <a:srgbClr val="FF0000"/>
                </a:solidFill>
              </a:rPr>
              <a:t>Singapore (10 – NR)</a:t>
            </a:r>
          </a:p>
          <a:p>
            <a:pPr lvl="1"/>
            <a:endParaRPr lang="en-US" sz="1600" dirty="0" smtClean="0"/>
          </a:p>
          <a:p>
            <a:pPr lvl="1"/>
            <a:endParaRPr lang="en-US" sz="1600" dirty="0"/>
          </a:p>
        </p:txBody>
      </p:sp>
      <p:pic>
        <p:nvPicPr>
          <p:cNvPr id="5" name="Picture 4"/>
          <p:cNvPicPr>
            <a:picLocks noChangeAspect="1"/>
          </p:cNvPicPr>
          <p:nvPr/>
        </p:nvPicPr>
        <p:blipFill>
          <a:blip r:embed="rId2"/>
          <a:stretch>
            <a:fillRect/>
          </a:stretch>
        </p:blipFill>
        <p:spPr>
          <a:xfrm>
            <a:off x="0" y="1315942"/>
            <a:ext cx="8869944" cy="5542058"/>
          </a:xfrm>
          <a:prstGeom prst="rect">
            <a:avLst/>
          </a:prstGeom>
        </p:spPr>
      </p:pic>
    </p:spTree>
    <p:extLst>
      <p:ext uri="{BB962C8B-B14F-4D97-AF65-F5344CB8AC3E}">
        <p14:creationId xmlns:p14="http://schemas.microsoft.com/office/powerpoint/2010/main" val="286858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p:spPr>
      </p:pic>
    </p:spTree>
    <p:extLst>
      <p:ext uri="{BB962C8B-B14F-4D97-AF65-F5344CB8AC3E}">
        <p14:creationId xmlns:p14="http://schemas.microsoft.com/office/powerpoint/2010/main" val="410858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Status of Trade with the Major Markets for US  Products</a:t>
            </a:r>
            <a:endParaRPr lang="en-US" dirty="0"/>
          </a:p>
        </p:txBody>
      </p:sp>
    </p:spTree>
    <p:extLst>
      <p:ext uri="{BB962C8B-B14F-4D97-AF65-F5344CB8AC3E}">
        <p14:creationId xmlns:p14="http://schemas.microsoft.com/office/powerpoint/2010/main" val="3098130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S Trade Summary&amp;quot;&quot;/&gt;&lt;property id=&quot;20307&quot; value=&quot;256&quot;/&gt;&lt;/object&gt;&lt;object type=&quot;3&quot; unique_id=&quot;10005&quot;&gt;&lt;property id=&quot;20148&quot; value=&quot;5&quot;/&gt;&lt;property id=&quot;20300&quot; value=&quot;Slide 11&quot;/&gt;&lt;property id=&quot;20307&quot; value=&quot;257&quot;/&gt;&lt;/object&gt;&lt;object type=&quot;3&quot; unique_id=&quot;10006&quot;&gt;&lt;property id=&quot;20148&quot; value=&quot;5&quot;/&gt;&lt;property id=&quot;20300&quot; value=&quot;Slide 12&quot;/&gt;&lt;property id=&quot;20307&quot; value=&quot;262&quot;/&gt;&lt;/object&gt;&lt;object type=&quot;3&quot; unique_id=&quot;10007&quot;&gt;&lt;property id=&quot;20148&quot; value=&quot;5&quot;/&gt;&lt;property id=&quot;20300&quot; value=&quot;Slide 13&quot;/&gt;&lt;property id=&quot;20307&quot; value=&quot;258&quot;/&gt;&lt;/object&gt;&lt;object type=&quot;3&quot; unique_id=&quot;10008&quot;&gt;&lt;property id=&quot;20148&quot; value=&quot;5&quot;/&gt;&lt;property id=&quot;20300&quot; value=&quot;Slide 14 - &amp;quot;U.S. Mexico Ag Trade&amp;quot;&quot;/&gt;&lt;property id=&quot;20307&quot; value=&quot;263&quot;/&gt;&lt;/object&gt;&lt;object type=&quot;3&quot; unique_id=&quot;10009&quot;&gt;&lt;property id=&quot;20148&quot; value=&quot;5&quot;/&gt;&lt;property id=&quot;20300&quot; value=&quot;Slide 18&quot;/&gt;&lt;property id=&quot;20307&quot; value=&quot;259&quot;/&gt;&lt;/object&gt;&lt;object type=&quot;3&quot; unique_id=&quot;10010&quot;&gt;&lt;property id=&quot;20148&quot; value=&quot;5&quot;/&gt;&lt;property id=&quot;20300&quot; value=&quot;Slide 19 - &amp;quot;U.S. – China Ag Trade&amp;quot;&quot;/&gt;&lt;property id=&quot;20307&quot; value=&quot;264&quot;/&gt;&lt;/object&gt;&lt;object type=&quot;3&quot; unique_id=&quot;10011&quot;&gt;&lt;property id=&quot;20148&quot; value=&quot;5&quot;/&gt;&lt;property id=&quot;20300&quot; value=&quot;Slide 21&quot;/&gt;&lt;property id=&quot;20307&quot; value=&quot;260&quot;/&gt;&lt;/object&gt;&lt;object type=&quot;3&quot; unique_id=&quot;10012&quot;&gt;&lt;property id=&quot;20148&quot; value=&quot;5&quot;/&gt;&lt;property id=&quot;20300&quot; value=&quot;Slide 22 - &amp;quot;U.S. –Japan Ag Trade&amp;quot;&quot;/&gt;&lt;property id=&quot;20307&quot; value=&quot;265&quot;/&gt;&lt;/object&gt;&lt;object type=&quot;3&quot; unique_id=&quot;10013&quot;&gt;&lt;property id=&quot;20148&quot; value=&quot;5&quot;/&gt;&lt;property id=&quot;20300&quot; value=&quot;Slide 23&quot;/&gt;&lt;property id=&quot;20307&quot; value=&quot;261&quot;/&gt;&lt;/object&gt;&lt;object type=&quot;3&quot; unique_id=&quot;10122&quot;&gt;&lt;property id=&quot;20148&quot; value=&quot;5&quot;/&gt;&lt;property id=&quot;20300&quot; value=&quot;Slide 24&quot;/&gt;&lt;property id=&quot;20307&quot; value=&quot;266&quot;/&gt;&lt;/object&gt;&lt;object type=&quot;3&quot; unique_id=&quot;10123&quot;&gt;&lt;property id=&quot;20148&quot; value=&quot;5&quot;/&gt;&lt;property id=&quot;20300&quot; value=&quot;Slide 25&quot;/&gt;&lt;property id=&quot;20307&quot; value=&quot;267&quot;/&gt;&lt;/object&gt;&lt;object type=&quot;3&quot; unique_id=&quot;10124&quot;&gt;&lt;property id=&quot;20148&quot; value=&quot;5&quot;/&gt;&lt;property id=&quot;20300&quot; value=&quot;Slide 26&quot;/&gt;&lt;property id=&quot;20307&quot; value=&quot;268&quot;/&gt;&lt;/object&gt;&lt;object type=&quot;3&quot; unique_id=&quot;10335&quot;&gt;&lt;property id=&quot;20148&quot; value=&quot;5&quot;/&gt;&lt;property id=&quot;20300&quot; value=&quot;Slide 27 - &amp;quot;Trade Summaries with Countries for which the US has an active FTA &amp;quot;&quot;/&gt;&lt;property id=&quot;20307&quot; value=&quot;269&quot;/&gt;&lt;/object&gt;&lt;object type=&quot;3&quot; unique_id=&quot;10336&quot;&gt;&lt;property id=&quot;20148&quot; value=&quot;5&quot;/&gt;&lt;property id=&quot;20300&quot; value=&quot;Slide 28&quot;/&gt;&lt;property id=&quot;20307&quot; value=&quot;270&quot;/&gt;&lt;/object&gt;&lt;object type=&quot;3&quot; unique_id=&quot;10337&quot;&gt;&lt;property id=&quot;20148&quot; value=&quot;5&quot;/&gt;&lt;property id=&quot;20300&quot; value=&quot;Slide 29&quot;/&gt;&lt;property id=&quot;20307&quot; value=&quot;271&quot;/&gt;&lt;/object&gt;&lt;object type=&quot;3&quot; unique_id=&quot;10338&quot;&gt;&lt;property id=&quot;20148&quot; value=&quot;5&quot;/&gt;&lt;property id=&quot;20300&quot; value=&quot;Slide 30&quot;/&gt;&lt;property id=&quot;20307&quot; value=&quot;272&quot;/&gt;&lt;/object&gt;&lt;object type=&quot;3&quot; unique_id=&quot;10339&quot;&gt;&lt;property id=&quot;20148&quot; value=&quot;5&quot;/&gt;&lt;property id=&quot;20300&quot; value=&quot;Slide 31&quot;/&gt;&lt;property id=&quot;20307&quot; value=&quot;273&quot;/&gt;&lt;/object&gt;&lt;object type=&quot;3&quot; unique_id=&quot;10340&quot;&gt;&lt;property id=&quot;20148&quot; value=&quot;5&quot;/&gt;&lt;property id=&quot;20300&quot; value=&quot;Slide 32&quot;/&gt;&lt;property id=&quot;20307&quot; value=&quot;274&quot;/&gt;&lt;/object&gt;&lt;object type=&quot;3&quot; unique_id=&quot;10341&quot;&gt;&lt;property id=&quot;20148&quot; value=&quot;5&quot;/&gt;&lt;property id=&quot;20300&quot; value=&quot;Slide 33&quot;/&gt;&lt;property id=&quot;20307&quot; value=&quot;275&quot;/&gt;&lt;/object&gt;&lt;object type=&quot;3&quot; unique_id=&quot;10342&quot;&gt;&lt;property id=&quot;20148&quot; value=&quot;5&quot;/&gt;&lt;property id=&quot;20300&quot; value=&quot;Slide 34&quot;/&gt;&lt;property id=&quot;20307&quot; value=&quot;276&quot;/&gt;&lt;/object&gt;&lt;object type=&quot;3&quot; unique_id=&quot;10343&quot;&gt;&lt;property id=&quot;20148&quot; value=&quot;5&quot;/&gt;&lt;property id=&quot;20300&quot; value=&quot;Slide 35&quot;/&gt;&lt;property id=&quot;20307&quot; value=&quot;277&quot;/&gt;&lt;/object&gt;&lt;object type=&quot;3&quot; unique_id=&quot;10344&quot;&gt;&lt;property id=&quot;20148&quot; value=&quot;5&quot;/&gt;&lt;property id=&quot;20300&quot; value=&quot;Slide 36&quot;/&gt;&lt;property id=&quot;20307&quot; value=&quot;278&quot;/&gt;&lt;/object&gt;&lt;object type=&quot;3&quot; unique_id=&quot;10970&quot;&gt;&lt;property id=&quot;20148&quot; value=&quot;5&quot;/&gt;&lt;property id=&quot;20300&quot; value=&quot;Slide 37&quot;/&gt;&lt;property id=&quot;20307&quot; value=&quot;279&quot;/&gt;&lt;/object&gt;&lt;object type=&quot;3&quot; unique_id=&quot;10971&quot;&gt;&lt;property id=&quot;20148&quot; value=&quot;5&quot;/&gt;&lt;property id=&quot;20300&quot; value=&quot;Slide 38&quot;/&gt;&lt;property id=&quot;20307&quot; value=&quot;280&quot;/&gt;&lt;/object&gt;&lt;object type=&quot;3&quot; unique_id=&quot;10972&quot;&gt;&lt;property id=&quot;20148&quot; value=&quot;5&quot;/&gt;&lt;property id=&quot;20300&quot; value=&quot;Slide 39&quot;/&gt;&lt;property id=&quot;20307&quot; value=&quot;281&quot;/&gt;&lt;/object&gt;&lt;object type=&quot;3&quot; unique_id=&quot;10973&quot;&gt;&lt;property id=&quot;20148&quot; value=&quot;5&quot;/&gt;&lt;property id=&quot;20300&quot; value=&quot;Slide 40&quot;/&gt;&lt;property id=&quot;20307&quot; value=&quot;282&quot;/&gt;&lt;/object&gt;&lt;object type=&quot;3&quot; unique_id=&quot;10974&quot;&gt;&lt;property id=&quot;20148&quot; value=&quot;5&quot;/&gt;&lt;property id=&quot;20300&quot; value=&quot;Slide 41&quot;/&gt;&lt;property id=&quot;20307&quot; value=&quot;283&quot;/&gt;&lt;/object&gt;&lt;object type=&quot;3&quot; unique_id=&quot;10975&quot;&gt;&lt;property id=&quot;20148&quot; value=&quot;5&quot;/&gt;&lt;property id=&quot;20300&quot; value=&quot;Slide 42&quot;/&gt;&lt;property id=&quot;20307&quot; value=&quot;284&quot;/&gt;&lt;/object&gt;&lt;object type=&quot;3&quot; unique_id=&quot;10976&quot;&gt;&lt;property id=&quot;20148&quot; value=&quot;5&quot;/&gt;&lt;property id=&quot;20300&quot; value=&quot;Slide 43&quot;/&gt;&lt;property id=&quot;20307&quot; value=&quot;285&quot;/&gt;&lt;/object&gt;&lt;object type=&quot;3&quot; unique_id=&quot;10977&quot;&gt;&lt;property id=&quot;20148&quot; value=&quot;5&quot;/&gt;&lt;property id=&quot;20300&quot; value=&quot;Slide 44&quot;/&gt;&lt;property id=&quot;20307&quot; value=&quot;286&quot;/&gt;&lt;/object&gt;&lt;object type=&quot;3&quot; unique_id=&quot;10978&quot;&gt;&lt;property id=&quot;20148&quot; value=&quot;5&quot;/&gt;&lt;property id=&quot;20300&quot; value=&quot;Slide 45&quot;/&gt;&lt;property id=&quot;20307&quot; value=&quot;287&quot;/&gt;&lt;/object&gt;&lt;object type=&quot;3&quot; unique_id=&quot;10979&quot;&gt;&lt;property id=&quot;20148&quot; value=&quot;5&quot;/&gt;&lt;property id=&quot;20300&quot; value=&quot;Slide 46&quot;/&gt;&lt;property id=&quot;20307&quot; value=&quot;288&quot;/&gt;&lt;/object&gt;&lt;object type=&quot;3&quot; unique_id=&quot;10980&quot;&gt;&lt;property id=&quot;20148&quot; value=&quot;5&quot;/&gt;&lt;property id=&quot;20300&quot; value=&quot;Slide 47&quot;/&gt;&lt;property id=&quot;20307&quot; value=&quot;289&quot;/&gt;&lt;/object&gt;&lt;object type=&quot;3&quot; unique_id=&quot;10981&quot;&gt;&lt;property id=&quot;20148&quot; value=&quot;5&quot;/&gt;&lt;property id=&quot;20300&quot; value=&quot;Slide 48 - &amp;quot;Summary of US Trade with Countries for which we do NOT have an FTA&amp;quot;&quot;/&gt;&lt;property id=&quot;20307&quot; value=&quot;290&quot;/&gt;&lt;/object&gt;&lt;object type=&quot;3&quot; unique_id=&quot;10982&quot;&gt;&lt;property id=&quot;20148&quot; value=&quot;5&quot;/&gt;&lt;property id=&quot;20300&quot; value=&quot;Slide 49&quot;/&gt;&lt;property id=&quot;20307&quot; value=&quot;291&quot;/&gt;&lt;/object&gt;&lt;object type=&quot;3&quot; unique_id=&quot;10983&quot;&gt;&lt;property id=&quot;20148&quot; value=&quot;5&quot;/&gt;&lt;property id=&quot;20300&quot; value=&quot;Slide 50&quot;/&gt;&lt;property id=&quot;20307&quot; value=&quot;292&quot;/&gt;&lt;/object&gt;&lt;object type=&quot;3&quot; unique_id=&quot;10984&quot;&gt;&lt;property id=&quot;20148&quot; value=&quot;5&quot;/&gt;&lt;property id=&quot;20300&quot; value=&quot;Slide 51&quot;/&gt;&lt;property id=&quot;20307&quot; value=&quot;293&quot;/&gt;&lt;/object&gt;&lt;object type=&quot;3&quot; unique_id=&quot;10985&quot;&gt;&lt;property id=&quot;20148&quot; value=&quot;5&quot;/&gt;&lt;property id=&quot;20300&quot; value=&quot;Slide 52&quot;/&gt;&lt;property id=&quot;20307&quot; value=&quot;294&quot;/&gt;&lt;/object&gt;&lt;object type=&quot;3&quot; unique_id=&quot;10986&quot;&gt;&lt;property id=&quot;20148&quot; value=&quot;5&quot;/&gt;&lt;property id=&quot;20300&quot; value=&quot;Slide 53&quot;/&gt;&lt;property id=&quot;20307&quot; value=&quot;295&quot;/&gt;&lt;/object&gt;&lt;object type=&quot;3&quot; unique_id=&quot;10987&quot;&gt;&lt;property id=&quot;20148&quot; value=&quot;5&quot;/&gt;&lt;property id=&quot;20300&quot; value=&quot;Slide 54&quot;/&gt;&lt;property id=&quot;20307&quot; value=&quot;296&quot;/&gt;&lt;/object&gt;&lt;object type=&quot;3&quot; unique_id=&quot;10988&quot;&gt;&lt;property id=&quot;20148&quot; value=&quot;5&quot;/&gt;&lt;property id=&quot;20300&quot; value=&quot;Slide 55&quot;/&gt;&lt;property id=&quot;20307&quot; value=&quot;297&quot;/&gt;&lt;/object&gt;&lt;object type=&quot;3&quot; unique_id=&quot;10989&quot;&gt;&lt;property id=&quot;20148&quot; value=&quot;5&quot;/&gt;&lt;property id=&quot;20300&quot; value=&quot;Slide 56&quot;/&gt;&lt;property id=&quot;20307&quot; value=&quot;298&quot;/&gt;&lt;/object&gt;&lt;object type=&quot;3&quot; unique_id=&quot;10990&quot;&gt;&lt;property id=&quot;20148&quot; value=&quot;5&quot;/&gt;&lt;property id=&quot;20300&quot; value=&quot;Slide 57&quot;/&gt;&lt;property id=&quot;20307&quot; value=&quot;299&quot;/&gt;&lt;/object&gt;&lt;object type=&quot;3&quot; unique_id=&quot;10991&quot;&gt;&lt;property id=&quot;20148&quot; value=&quot;5&quot;/&gt;&lt;property id=&quot;20300&quot; value=&quot;Slide 58&quot;/&gt;&lt;property id=&quot;20307&quot; value=&quot;300&quot;/&gt;&lt;/object&gt;&lt;object type=&quot;3&quot; unique_id=&quot;10992&quot;&gt;&lt;property id=&quot;20148&quot; value=&quot;5&quot;/&gt;&lt;property id=&quot;20300&quot; value=&quot;Slide 59&quot;/&gt;&lt;property id=&quot;20307&quot; value=&quot;301&quot;/&gt;&lt;/object&gt;&lt;object type=&quot;3&quot; unique_id=&quot;11281&quot;&gt;&lt;property id=&quot;20148&quot; value=&quot;5&quot;/&gt;&lt;property id=&quot;20300&quot; value=&quot;Slide 20 - &amp;quot;US Exports to - China/HongKong/Taiwan Trade&amp;quot;&quot;/&gt;&lt;property id=&quot;20307&quot; value=&quot;303&quot;/&gt;&lt;/object&gt;&lt;object type=&quot;3&quot; unique_id=&quot;11723&quot;&gt;&lt;property id=&quot;20148&quot; value=&quot;5&quot;/&gt;&lt;property id=&quot;20300&quot; value=&quot;Slide 9&quot;/&gt;&lt;property id=&quot;20307&quot; value=&quot;304&quot;/&gt;&lt;/object&gt;&lt;object type=&quot;3&quot; unique_id=&quot;11724&quot;&gt;&lt;property id=&quot;20148&quot; value=&quot;5&quot;/&gt;&lt;property id=&quot;20300&quot; value=&quot;Slide 15&quot;/&gt;&lt;property id=&quot;20307&quot; value=&quot;305&quot;/&gt;&lt;/object&gt;&lt;object type=&quot;3&quot; unique_id=&quot;11725&quot;&gt;&lt;property id=&quot;20148&quot; value=&quot;5&quot;/&gt;&lt;property id=&quot;20300&quot; value=&quot;Slide 16&quot;/&gt;&lt;property id=&quot;20307&quot; value=&quot;306&quot;/&gt;&lt;/object&gt;&lt;object type=&quot;3&quot; unique_id=&quot;11726&quot;&gt;&lt;property id=&quot;20148&quot; value=&quot;5&quot;/&gt;&lt;property id=&quot;20300&quot; value=&quot;Slide 17 - &amp;quot;2016 U.S. Agricultural Exports to the World and Mexico: Selected Commodities, Mexico’s Rank, and Share of U.S. Tot&quot;/&gt;&lt;property id=&quot;20307&quot; value=&quot;307&quot;/&gt;&lt;/object&gt;&lt;object type=&quot;3&quot; unique_id=&quot;11727&quot;&gt;&lt;property id=&quot;20148&quot; value=&quot;5&quot;/&gt;&lt;property id=&quot;20300&quot; value=&quot;Slide 60 - &amp;quot;TPP &amp;amp; Japan – What now?&amp;quot;&quot;/&gt;&lt;property id=&quot;20307&quot; value=&quot;309&quot;/&gt;&lt;/object&gt;&lt;object type=&quot;3&quot; unique_id=&quot;11728&quot;&gt;&lt;property id=&quot;20148&quot; value=&quot;5&quot;/&gt;&lt;property id=&quot;20300&quot; value=&quot;Slide 61 - &amp;quot;Key Trade Issues&amp;quot;&quot;/&gt;&lt;property id=&quot;20307&quot; value=&quot;308&quot;/&gt;&lt;/object&gt;&lt;object type=&quot;3&quot; unique_id=&quot;11729&quot;&gt;&lt;property id=&quot;20148&quot; value=&quot;5&quot;/&gt;&lt;property id=&quot;20300&quot; value=&quot;Slide 62 - &amp;quot;NAFTA Update Issues&amp;quot;&quot;/&gt;&lt;property id=&quot;20307&quot; value=&quot;310&quot;/&gt;&lt;/object&gt;&lt;object type=&quot;3&quot; unique_id=&quot;11954&quot;&gt;&lt;property id=&quot;20148&quot; value=&quot;5&quot;/&gt;&lt;property id=&quot;20300&quot; value=&quot;Slide 63&quot;/&gt;&lt;property id=&quot;20307&quot; value=&quot;311&quot;/&gt;&lt;/object&gt;&lt;object type=&quot;3&quot; unique_id=&quot;11955&quot;&gt;&lt;property id=&quot;20148&quot; value=&quot;5&quot;/&gt;&lt;property id=&quot;20300&quot; value=&quot;Slide 64&quot;/&gt;&lt;property id=&quot;20307&quot; value=&quot;312&quot;/&gt;&lt;/object&gt;&lt;object type=&quot;3&quot; unique_id=&quot;12304&quot;&gt;&lt;property id=&quot;20148&quot; value=&quot;5&quot;/&gt;&lt;property id=&quot;20300&quot; value=&quot;Slide 5 - &amp;quot;US Corn Exports 2001-2016&amp;quot;&quot;/&gt;&lt;property id=&quot;20307&quot; value=&quot;313&quot;/&gt;&lt;/object&gt;&lt;object type=&quot;3&quot; unique_id=&quot;12305&quot;&gt;&lt;property id=&quot;20148&quot; value=&quot;5&quot;/&gt;&lt;property id=&quot;20300&quot; value=&quot;Slide 6 - &amp;quot;US Soybean Exports&amp;quot;&quot;/&gt;&lt;property id=&quot;20307&quot; value=&quot;314&quot;/&gt;&lt;/object&gt;&lt;object type=&quot;3&quot; unique_id=&quot;12306&quot;&gt;&lt;property id=&quot;20148&quot; value=&quot;5&quot;/&gt;&lt;property id=&quot;20300&quot; value=&quot;Slide 7 - &amp;quot;US Pork Exports&amp;quot;&quot;/&gt;&lt;property id=&quot;20307&quot; value=&quot;315&quot;/&gt;&lt;/object&gt;&lt;object type=&quot;3&quot; unique_id=&quot;12307&quot;&gt;&lt;property id=&quot;20148&quot; value=&quot;5&quot;/&gt;&lt;property id=&quot;20300&quot; value=&quot;Slide 8 - &amp;quot;US Beef Exports &amp;quot;&quot;/&gt;&lt;property id=&quot;20307&quot; value=&quot;316&quot;/&gt;&lt;/object&gt;&lt;object type=&quot;3&quot; unique_id=&quot;13300&quot;&gt;&lt;property id=&quot;20148&quot; value=&quot;5&quot;/&gt;&lt;property id=&quot;20300&quot; value=&quot;Slide 2 - &amp;quot;What Does Trade Mean to Iowa?&amp;quot;&quot;/&gt;&lt;property id=&quot;20307&quot; value=&quot;319&quot;/&gt;&lt;/object&gt;&lt;object type=&quot;3&quot; unique_id=&quot;13301&quot;&gt;&lt;property id=&quot;20148&quot; value=&quot;5&quot;/&gt;&lt;property id=&quot;20300&quot; value=&quot;Slide 3&quot;/&gt;&lt;property id=&quot;20307&quot; value=&quot;320&quot;/&gt;&lt;/object&gt;&lt;object type=&quot;3&quot; unique_id=&quot;13302&quot;&gt;&lt;property id=&quot;20148&quot; value=&quot;5&quot;/&gt;&lt;property id=&quot;20300&quot; value=&quot;Slide 4 - &amp;quot;Where Do Iowa’s Top Commodities Go?&amp;quot;&quot;/&gt;&lt;property id=&quot;20307&quot; value=&quot;317&quot;/&gt;&lt;/object&gt;&lt;object type=&quot;3&quot; unique_id=&quot;13303&quot;&gt;&lt;property id=&quot;20148&quot; value=&quot;5&quot;/&gt;&lt;property id=&quot;20300&quot; value=&quot;Slide 10 - &amp;quot;What is the Status of Trade with the Major Markets for US  Products&amp;quot;&quot;/&gt;&lt;property id=&quot;20307&quot; value=&quot;31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778</Words>
  <Application>Microsoft Office PowerPoint</Application>
  <PresentationFormat>Widescreen</PresentationFormat>
  <Paragraphs>129</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US Trade Summary</vt:lpstr>
      <vt:lpstr>What Does Trade Mean to Iowa?</vt:lpstr>
      <vt:lpstr>Where Do Iowa’s Top Commodities Go?</vt:lpstr>
      <vt:lpstr>US Corn Exports 2001-2016</vt:lpstr>
      <vt:lpstr>US Soybean Exports</vt:lpstr>
      <vt:lpstr>US Pork Exports</vt:lpstr>
      <vt:lpstr>US Beef Exports </vt:lpstr>
      <vt:lpstr>PowerPoint Presentation</vt:lpstr>
      <vt:lpstr>What is the Status of Trade with the Major Markets for US  Products</vt:lpstr>
      <vt:lpstr>PowerPoint Presentation</vt:lpstr>
      <vt:lpstr>PowerPoint Presentation</vt:lpstr>
      <vt:lpstr>PowerPoint Presentation</vt:lpstr>
      <vt:lpstr>U.S. Mexico Ag Trade</vt:lpstr>
      <vt:lpstr>PowerPoint Presentation</vt:lpstr>
      <vt:lpstr>PowerPoint Presentation</vt:lpstr>
      <vt:lpstr>2016 U.S. Agricultural Exports to the World and Mexico: Selected Commodities, Mexico’s Rank, and Share of U.S. Total </vt:lpstr>
      <vt:lpstr>PowerPoint Presentation</vt:lpstr>
      <vt:lpstr>U.S. – China Ag Trade</vt:lpstr>
      <vt:lpstr>US Exports to - China/HongKong/Taiwan Trade</vt:lpstr>
      <vt:lpstr>PowerPoint Presentation</vt:lpstr>
      <vt:lpstr>U.S. –Japan Ag Trade</vt:lpstr>
      <vt:lpstr>PowerPoint Presentation</vt:lpstr>
      <vt:lpstr>PowerPoint Presentation</vt:lpstr>
      <vt:lpstr>PowerPoint Presentation</vt:lpstr>
      <vt:lpstr>PowerPoint Presentation</vt:lpstr>
      <vt:lpstr>Trade Summaries with Countries for which the US has an active FTA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US Trade with Countries for which we do NOT have an FTA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TPP &amp; Japan – What now?</vt:lpstr>
      <vt:lpstr>Key Trade Issues</vt:lpstr>
      <vt:lpstr>NAFTA Update Issues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Trade Summary</dc:title>
  <dc:creator>Dave Miller</dc:creator>
  <cp:lastModifiedBy>Dave Miller</cp:lastModifiedBy>
  <cp:revision>51</cp:revision>
  <dcterms:created xsi:type="dcterms:W3CDTF">2017-02-27T18:29:18Z</dcterms:created>
  <dcterms:modified xsi:type="dcterms:W3CDTF">2017-03-03T13:59:34Z</dcterms:modified>
</cp:coreProperties>
</file>